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1"/>
  </p:notesMasterIdLst>
  <p:sldIdLst>
    <p:sldId id="256"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9" r:id="rId16"/>
    <p:sldId id="280" r:id="rId17"/>
    <p:sldId id="281" r:id="rId18"/>
    <p:sldId id="282" r:id="rId19"/>
    <p:sldId id="284" r:id="rId20"/>
    <p:sldId id="283" r:id="rId21"/>
    <p:sldId id="285" r:id="rId22"/>
    <p:sldId id="286" r:id="rId23"/>
    <p:sldId id="287" r:id="rId24"/>
    <p:sldId id="289" r:id="rId25"/>
    <p:sldId id="288" r:id="rId26"/>
    <p:sldId id="290" r:id="rId27"/>
    <p:sldId id="291" r:id="rId28"/>
    <p:sldId id="292" r:id="rId29"/>
    <p:sldId id="293"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ao Damas" initials="JD" lastIdx="4" clrIdx="0">
    <p:extLst>
      <p:ext uri="{19B8F6BF-5375-455C-9EA6-DF929625EA0E}">
        <p15:presenceInfo xmlns:p15="http://schemas.microsoft.com/office/powerpoint/2012/main" userId="S::joao@apnic.net::ff437f1a-2e10-44d4-93ee-1b7ba3e351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F392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473"/>
    <p:restoredTop sz="94694"/>
  </p:normalViewPr>
  <p:slideViewPr>
    <p:cSldViewPr snapToGrid="0" snapToObjects="1">
      <p:cViewPr varScale="1">
        <p:scale>
          <a:sx n="121" d="100"/>
          <a:sy n="121" d="100"/>
        </p:scale>
        <p:origin x="1008" y="17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D1DC4D-EE44-934C-876F-AAB80317F076}" type="datetimeFigureOut">
              <a:rPr lang="en-AU" smtClean="0"/>
              <a:t>3/2/21</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767193-5237-D742-B6EC-D476477BC1C9}" type="slidenum">
              <a:rPr lang="en-AU" smtClean="0"/>
              <a:t>‹#›</a:t>
            </a:fld>
            <a:endParaRPr lang="en-AU"/>
          </a:p>
        </p:txBody>
      </p:sp>
    </p:spTree>
    <p:extLst>
      <p:ext uri="{BB962C8B-B14F-4D97-AF65-F5344CB8AC3E}">
        <p14:creationId xmlns:p14="http://schemas.microsoft.com/office/powerpoint/2010/main" val="88057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8E062-FBCD-CF45-9210-8CA3D27B5FC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12546BEC-F9AC-F040-93ED-BF2F4BB914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DB141840-7EB5-1B47-85F4-68B63B662507}"/>
              </a:ext>
            </a:extLst>
          </p:cNvPr>
          <p:cNvSpPr>
            <a:spLocks noGrp="1"/>
          </p:cNvSpPr>
          <p:nvPr>
            <p:ph type="dt" sz="half" idx="10"/>
          </p:nvPr>
        </p:nvSpPr>
        <p:spPr/>
        <p:txBody>
          <a:bodyPr/>
          <a:lstStyle/>
          <a:p>
            <a:fld id="{FFB8583A-DDCB-394D-8DC8-58AC635D702A}" type="datetime1">
              <a:rPr lang="en-AU" smtClean="0"/>
              <a:t>3/2/21</a:t>
            </a:fld>
            <a:endParaRPr lang="en-AU"/>
          </a:p>
        </p:txBody>
      </p:sp>
      <p:sp>
        <p:nvSpPr>
          <p:cNvPr id="5" name="Footer Placeholder 4">
            <a:extLst>
              <a:ext uri="{FF2B5EF4-FFF2-40B4-BE49-F238E27FC236}">
                <a16:creationId xmlns:a16="http://schemas.microsoft.com/office/drawing/2014/main" id="{987EEB69-58D6-004D-A549-BBF0C9CCA87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E1ED525-8EE4-A242-B53F-AECF1B207DAA}"/>
              </a:ext>
            </a:extLst>
          </p:cNvPr>
          <p:cNvSpPr>
            <a:spLocks noGrp="1"/>
          </p:cNvSpPr>
          <p:nvPr>
            <p:ph type="sldNum" sz="quarter" idx="12"/>
          </p:nvPr>
        </p:nvSpPr>
        <p:spPr/>
        <p:txBody>
          <a:bodyPr/>
          <a:lstStyle/>
          <a:p>
            <a:fld id="{652E326F-2974-0E46-BE41-4A2DFAACED48}" type="slidenum">
              <a:rPr lang="en-AU" smtClean="0"/>
              <a:t>‹#›</a:t>
            </a:fld>
            <a:endParaRPr lang="en-AU" dirty="0"/>
          </a:p>
        </p:txBody>
      </p:sp>
    </p:spTree>
    <p:extLst>
      <p:ext uri="{BB962C8B-B14F-4D97-AF65-F5344CB8AC3E}">
        <p14:creationId xmlns:p14="http://schemas.microsoft.com/office/powerpoint/2010/main" val="2445747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F75CB-5DC8-9F48-9A35-597D1E179002}"/>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BFD187EF-86DF-3B40-A8E8-17F177A7139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A0B5CC07-05A6-9A45-8B62-87CB00CD7266}"/>
              </a:ext>
            </a:extLst>
          </p:cNvPr>
          <p:cNvSpPr>
            <a:spLocks noGrp="1"/>
          </p:cNvSpPr>
          <p:nvPr>
            <p:ph type="dt" sz="half" idx="10"/>
          </p:nvPr>
        </p:nvSpPr>
        <p:spPr/>
        <p:txBody>
          <a:bodyPr/>
          <a:lstStyle/>
          <a:p>
            <a:fld id="{296E54B1-33C2-EB4A-8067-34A8CC5FD45E}" type="datetime1">
              <a:rPr lang="en-AU" smtClean="0"/>
              <a:t>3/2/21</a:t>
            </a:fld>
            <a:endParaRPr lang="en-AU"/>
          </a:p>
        </p:txBody>
      </p:sp>
      <p:sp>
        <p:nvSpPr>
          <p:cNvPr id="5" name="Footer Placeholder 4">
            <a:extLst>
              <a:ext uri="{FF2B5EF4-FFF2-40B4-BE49-F238E27FC236}">
                <a16:creationId xmlns:a16="http://schemas.microsoft.com/office/drawing/2014/main" id="{D8462655-2300-1D4F-96CA-A36DB2695C45}"/>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3040386-FDE8-3447-BBF0-15359EFD8C26}"/>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850531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F10C2E-5B52-614F-8821-AC8920014D1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DF87302C-A092-AD43-B1AE-76607EA3829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BF4B61AB-A506-7A4E-8B85-6016AA235CF6}"/>
              </a:ext>
            </a:extLst>
          </p:cNvPr>
          <p:cNvSpPr>
            <a:spLocks noGrp="1"/>
          </p:cNvSpPr>
          <p:nvPr>
            <p:ph type="dt" sz="half" idx="10"/>
          </p:nvPr>
        </p:nvSpPr>
        <p:spPr/>
        <p:txBody>
          <a:bodyPr/>
          <a:lstStyle/>
          <a:p>
            <a:fld id="{B9EA5931-6118-8845-B3E6-19D338490EB6}" type="datetime1">
              <a:rPr lang="en-AU" smtClean="0"/>
              <a:t>3/2/21</a:t>
            </a:fld>
            <a:endParaRPr lang="en-AU"/>
          </a:p>
        </p:txBody>
      </p:sp>
      <p:sp>
        <p:nvSpPr>
          <p:cNvPr id="5" name="Footer Placeholder 4">
            <a:extLst>
              <a:ext uri="{FF2B5EF4-FFF2-40B4-BE49-F238E27FC236}">
                <a16:creationId xmlns:a16="http://schemas.microsoft.com/office/drawing/2014/main" id="{ECB55E81-79B8-6E49-A004-0220E21520A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F8B67F4-D592-B347-AC3F-37B6B219A238}"/>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1098679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48D87-46A1-3B42-816B-85003A96352F}"/>
              </a:ext>
            </a:extLst>
          </p:cNvPr>
          <p:cNvSpPr>
            <a:spLocks noGrp="1"/>
          </p:cNvSpPr>
          <p:nvPr>
            <p:ph type="title"/>
          </p:nvPr>
        </p:nvSpPr>
        <p:spPr/>
        <p:txBody>
          <a:bodyPr/>
          <a:lstStyle>
            <a:lvl1pPr>
              <a:defRPr baseline="0">
                <a:solidFill>
                  <a:schemeClr val="accent4">
                    <a:lumMod val="50000"/>
                  </a:schemeClr>
                </a:solidFill>
                <a:latin typeface="Powderfinger Type" panose="02020709070000000403" pitchFamily="49" charset="77"/>
              </a:defRPr>
            </a:lvl1pPr>
          </a:lstStyle>
          <a:p>
            <a:r>
              <a:rPr lang="en-GB" dirty="0"/>
              <a:t>Click to edit Master title style</a:t>
            </a:r>
            <a:endParaRPr lang="en-AU" dirty="0"/>
          </a:p>
        </p:txBody>
      </p:sp>
      <p:sp>
        <p:nvSpPr>
          <p:cNvPr id="3" name="Content Placeholder 2">
            <a:extLst>
              <a:ext uri="{FF2B5EF4-FFF2-40B4-BE49-F238E27FC236}">
                <a16:creationId xmlns:a16="http://schemas.microsoft.com/office/drawing/2014/main" id="{EFF9FAEA-5CA0-AF4B-91EC-62DFFEC3D03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9CEEF80D-6D90-D844-B095-39D71A3C6C8E}"/>
              </a:ext>
            </a:extLst>
          </p:cNvPr>
          <p:cNvSpPr>
            <a:spLocks noGrp="1"/>
          </p:cNvSpPr>
          <p:nvPr>
            <p:ph type="dt" sz="half" idx="10"/>
          </p:nvPr>
        </p:nvSpPr>
        <p:spPr/>
        <p:txBody>
          <a:bodyPr/>
          <a:lstStyle/>
          <a:p>
            <a:fld id="{92C4CF23-3AF8-194E-80CE-7C5D7BCF857A}" type="datetime1">
              <a:rPr lang="en-AU" smtClean="0"/>
              <a:t>3/2/21</a:t>
            </a:fld>
            <a:endParaRPr lang="en-AU"/>
          </a:p>
        </p:txBody>
      </p:sp>
      <p:sp>
        <p:nvSpPr>
          <p:cNvPr id="5" name="Footer Placeholder 4">
            <a:extLst>
              <a:ext uri="{FF2B5EF4-FFF2-40B4-BE49-F238E27FC236}">
                <a16:creationId xmlns:a16="http://schemas.microsoft.com/office/drawing/2014/main" id="{4587A117-56A8-A740-B5DC-881BF6F1744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4C083C3-1613-0C42-BE6E-1D5AAE63E8C2}"/>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893637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10820-34C6-9248-AF8A-0C733DE45A2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F8CE1159-116C-C447-972E-E19D51BCFD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0ED4801-083B-2B4A-BF42-DA27F8A5A7D7}"/>
              </a:ext>
            </a:extLst>
          </p:cNvPr>
          <p:cNvSpPr>
            <a:spLocks noGrp="1"/>
          </p:cNvSpPr>
          <p:nvPr>
            <p:ph type="dt" sz="half" idx="10"/>
          </p:nvPr>
        </p:nvSpPr>
        <p:spPr/>
        <p:txBody>
          <a:bodyPr/>
          <a:lstStyle/>
          <a:p>
            <a:fld id="{645E24A0-3D36-4241-85D1-F7209717FC07}" type="datetime1">
              <a:rPr lang="en-AU" smtClean="0"/>
              <a:t>3/2/21</a:t>
            </a:fld>
            <a:endParaRPr lang="en-AU"/>
          </a:p>
        </p:txBody>
      </p:sp>
      <p:sp>
        <p:nvSpPr>
          <p:cNvPr id="5" name="Footer Placeholder 4">
            <a:extLst>
              <a:ext uri="{FF2B5EF4-FFF2-40B4-BE49-F238E27FC236}">
                <a16:creationId xmlns:a16="http://schemas.microsoft.com/office/drawing/2014/main" id="{39C060E7-031A-9143-82D9-3A548D2A7EEF}"/>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22406B2B-8315-014C-A623-DFF043F70E80}"/>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676206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7B373-E990-774F-A8D7-C7A962CF4289}"/>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D6CE920B-181E-0340-8F3C-865E7A51900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441430DC-51FA-5544-B6BA-13E354CDC51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68B5D31F-61AE-0443-9DA5-112A6A9E9DB3}"/>
              </a:ext>
            </a:extLst>
          </p:cNvPr>
          <p:cNvSpPr>
            <a:spLocks noGrp="1"/>
          </p:cNvSpPr>
          <p:nvPr>
            <p:ph type="dt" sz="half" idx="10"/>
          </p:nvPr>
        </p:nvSpPr>
        <p:spPr/>
        <p:txBody>
          <a:bodyPr/>
          <a:lstStyle/>
          <a:p>
            <a:fld id="{841B8F35-0AA0-3442-AEA2-26E05C092996}" type="datetime1">
              <a:rPr lang="en-AU" smtClean="0"/>
              <a:t>3/2/21</a:t>
            </a:fld>
            <a:endParaRPr lang="en-AU"/>
          </a:p>
        </p:txBody>
      </p:sp>
      <p:sp>
        <p:nvSpPr>
          <p:cNvPr id="6" name="Footer Placeholder 5">
            <a:extLst>
              <a:ext uri="{FF2B5EF4-FFF2-40B4-BE49-F238E27FC236}">
                <a16:creationId xmlns:a16="http://schemas.microsoft.com/office/drawing/2014/main" id="{2821146B-5D99-C848-92EA-96E7943C00F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DE962EB-70DF-F445-93D3-C52F2E5B7015}"/>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31349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DDDFD-2E69-7448-A5B3-2268F04C3ED2}"/>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BCABDD01-C0E7-C242-A782-1EDB60FCAF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D9D7078-7567-924E-A526-C30BA7538B4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0195F9CC-ADFE-7B4E-A742-2ECFD10E03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7E33790-1FB6-9A49-B5B1-F9FFF46DA0A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8CFC484E-EDF2-8D4B-BAB4-1067857530B4}"/>
              </a:ext>
            </a:extLst>
          </p:cNvPr>
          <p:cNvSpPr>
            <a:spLocks noGrp="1"/>
          </p:cNvSpPr>
          <p:nvPr>
            <p:ph type="dt" sz="half" idx="10"/>
          </p:nvPr>
        </p:nvSpPr>
        <p:spPr/>
        <p:txBody>
          <a:bodyPr/>
          <a:lstStyle/>
          <a:p>
            <a:fld id="{02BC8B5C-7371-6B46-B3E4-E761ECF581B8}" type="datetime1">
              <a:rPr lang="en-AU" smtClean="0"/>
              <a:t>3/2/21</a:t>
            </a:fld>
            <a:endParaRPr lang="en-AU"/>
          </a:p>
        </p:txBody>
      </p:sp>
      <p:sp>
        <p:nvSpPr>
          <p:cNvPr id="8" name="Footer Placeholder 7">
            <a:extLst>
              <a:ext uri="{FF2B5EF4-FFF2-40B4-BE49-F238E27FC236}">
                <a16:creationId xmlns:a16="http://schemas.microsoft.com/office/drawing/2014/main" id="{10FCD24A-9FF5-714B-9B3D-BBB6BAE1AED7}"/>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7B13514B-ACC3-3144-90A8-B40709A95374}"/>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2306176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036BE-634E-0949-BDA3-AB8673E688DE}"/>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63FDC11B-1470-E941-9BE5-11FF85B7ED48}"/>
              </a:ext>
            </a:extLst>
          </p:cNvPr>
          <p:cNvSpPr>
            <a:spLocks noGrp="1"/>
          </p:cNvSpPr>
          <p:nvPr>
            <p:ph type="dt" sz="half" idx="10"/>
          </p:nvPr>
        </p:nvSpPr>
        <p:spPr/>
        <p:txBody>
          <a:bodyPr/>
          <a:lstStyle/>
          <a:p>
            <a:fld id="{0BC37B43-57B2-B44D-9065-2324536E2DCC}" type="datetime1">
              <a:rPr lang="en-AU" smtClean="0"/>
              <a:t>3/2/21</a:t>
            </a:fld>
            <a:endParaRPr lang="en-AU"/>
          </a:p>
        </p:txBody>
      </p:sp>
      <p:sp>
        <p:nvSpPr>
          <p:cNvPr id="4" name="Footer Placeholder 3">
            <a:extLst>
              <a:ext uri="{FF2B5EF4-FFF2-40B4-BE49-F238E27FC236}">
                <a16:creationId xmlns:a16="http://schemas.microsoft.com/office/drawing/2014/main" id="{64FA3664-761B-2D4D-AE58-931F4BE3431D}"/>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11A54FB8-96A7-334C-8181-A4F0C1EC5463}"/>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235409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164870-AFDE-7040-94F4-B024A843A094}"/>
              </a:ext>
            </a:extLst>
          </p:cNvPr>
          <p:cNvSpPr>
            <a:spLocks noGrp="1"/>
          </p:cNvSpPr>
          <p:nvPr>
            <p:ph type="dt" sz="half" idx="10"/>
          </p:nvPr>
        </p:nvSpPr>
        <p:spPr/>
        <p:txBody>
          <a:bodyPr/>
          <a:lstStyle/>
          <a:p>
            <a:fld id="{17BAA92A-3172-0647-8A9B-7E63BC2EE2E4}" type="datetime1">
              <a:rPr lang="en-AU" smtClean="0"/>
              <a:t>3/2/21</a:t>
            </a:fld>
            <a:endParaRPr lang="en-AU"/>
          </a:p>
        </p:txBody>
      </p:sp>
      <p:sp>
        <p:nvSpPr>
          <p:cNvPr id="3" name="Footer Placeholder 2">
            <a:extLst>
              <a:ext uri="{FF2B5EF4-FFF2-40B4-BE49-F238E27FC236}">
                <a16:creationId xmlns:a16="http://schemas.microsoft.com/office/drawing/2014/main" id="{A399829B-CF06-264D-BCB9-2CCF63604D82}"/>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1FAC6723-C10A-4947-BE81-CDFED2B92E3E}"/>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1263568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42BAE-9A7B-6E47-869C-232F99FFDAE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4F2C2A00-D9DB-F94C-80C7-9370E6B7E4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C4222BEE-B459-024A-A826-015D891AD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D807B53-31C1-D24E-8609-FDFC3DB98DBC}"/>
              </a:ext>
            </a:extLst>
          </p:cNvPr>
          <p:cNvSpPr>
            <a:spLocks noGrp="1"/>
          </p:cNvSpPr>
          <p:nvPr>
            <p:ph type="dt" sz="half" idx="10"/>
          </p:nvPr>
        </p:nvSpPr>
        <p:spPr/>
        <p:txBody>
          <a:bodyPr/>
          <a:lstStyle/>
          <a:p>
            <a:fld id="{4AE5C739-2156-1845-9553-D7CBBCA5ECBD}" type="datetime1">
              <a:rPr lang="en-AU" smtClean="0"/>
              <a:t>3/2/21</a:t>
            </a:fld>
            <a:endParaRPr lang="en-AU"/>
          </a:p>
        </p:txBody>
      </p:sp>
      <p:sp>
        <p:nvSpPr>
          <p:cNvPr id="6" name="Footer Placeholder 5">
            <a:extLst>
              <a:ext uri="{FF2B5EF4-FFF2-40B4-BE49-F238E27FC236}">
                <a16:creationId xmlns:a16="http://schemas.microsoft.com/office/drawing/2014/main" id="{8F189C65-CCA7-4343-A34D-5224BBC99D54}"/>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E318CA9-1612-C14A-8266-52DF9C5DD028}"/>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4197213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F32AA-FCF9-D246-A838-07709F4C0E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20971788-8A31-164F-A095-0A881BE9CE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B0A17F44-3995-8545-809B-15266CBD05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ED3B1D3-1387-5D44-B95B-2DC02B373D78}"/>
              </a:ext>
            </a:extLst>
          </p:cNvPr>
          <p:cNvSpPr>
            <a:spLocks noGrp="1"/>
          </p:cNvSpPr>
          <p:nvPr>
            <p:ph type="dt" sz="half" idx="10"/>
          </p:nvPr>
        </p:nvSpPr>
        <p:spPr/>
        <p:txBody>
          <a:bodyPr/>
          <a:lstStyle/>
          <a:p>
            <a:fld id="{1A25FE41-03C6-A34B-B13D-8E5C31CA0331}" type="datetime1">
              <a:rPr lang="en-AU" smtClean="0"/>
              <a:t>3/2/21</a:t>
            </a:fld>
            <a:endParaRPr lang="en-AU"/>
          </a:p>
        </p:txBody>
      </p:sp>
      <p:sp>
        <p:nvSpPr>
          <p:cNvPr id="6" name="Footer Placeholder 5">
            <a:extLst>
              <a:ext uri="{FF2B5EF4-FFF2-40B4-BE49-F238E27FC236}">
                <a16:creationId xmlns:a16="http://schemas.microsoft.com/office/drawing/2014/main" id="{8A049E5C-8B37-1644-AB99-B8FC31FFD9A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B482A52-D0D5-6142-94C4-B0DF58A3ADC2}"/>
              </a:ext>
            </a:extLst>
          </p:cNvPr>
          <p:cNvSpPr>
            <a:spLocks noGrp="1"/>
          </p:cNvSpPr>
          <p:nvPr>
            <p:ph type="sldNum" sz="quarter" idx="12"/>
          </p:nvPr>
        </p:nvSpPr>
        <p:spPr/>
        <p:txBody>
          <a:bodyPr/>
          <a:lstStyle/>
          <a:p>
            <a:fld id="{652E326F-2974-0E46-BE41-4A2DFAACED48}" type="slidenum">
              <a:rPr lang="en-AU" smtClean="0"/>
              <a:t>‹#›</a:t>
            </a:fld>
            <a:endParaRPr lang="en-AU"/>
          </a:p>
        </p:txBody>
      </p:sp>
    </p:spTree>
    <p:extLst>
      <p:ext uri="{BB962C8B-B14F-4D97-AF65-F5344CB8AC3E}">
        <p14:creationId xmlns:p14="http://schemas.microsoft.com/office/powerpoint/2010/main" val="3849557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18EF84-8CA1-5A4A-B32F-75A884FC19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AU"/>
          </a:p>
        </p:txBody>
      </p:sp>
      <p:sp>
        <p:nvSpPr>
          <p:cNvPr id="3" name="Text Placeholder 2">
            <a:extLst>
              <a:ext uri="{FF2B5EF4-FFF2-40B4-BE49-F238E27FC236}">
                <a16:creationId xmlns:a16="http://schemas.microsoft.com/office/drawing/2014/main" id="{5CFFCB30-B7C9-6041-8A2C-7879D8C6EE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3B1F3F9F-E105-B843-BFEA-26F0BC8CDF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317E4-64B0-1A46-A92E-756872CA24D9}" type="datetime1">
              <a:rPr lang="en-AU" smtClean="0"/>
              <a:t>3/2/21</a:t>
            </a:fld>
            <a:endParaRPr lang="en-AU"/>
          </a:p>
        </p:txBody>
      </p:sp>
      <p:sp>
        <p:nvSpPr>
          <p:cNvPr id="5" name="Footer Placeholder 4">
            <a:extLst>
              <a:ext uri="{FF2B5EF4-FFF2-40B4-BE49-F238E27FC236}">
                <a16:creationId xmlns:a16="http://schemas.microsoft.com/office/drawing/2014/main" id="{CF1CEAEC-6386-E14D-B1C2-DDF181BCF7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A9F6B69C-91E7-AB47-8533-C9418F39EC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E326F-2974-0E46-BE41-4A2DFAACED48}" type="slidenum">
              <a:rPr lang="en-AU" smtClean="0"/>
              <a:t>‹#›</a:t>
            </a:fld>
            <a:endParaRPr lang="en-AU"/>
          </a:p>
        </p:txBody>
      </p:sp>
    </p:spTree>
    <p:extLst>
      <p:ext uri="{BB962C8B-B14F-4D97-AF65-F5344CB8AC3E}">
        <p14:creationId xmlns:p14="http://schemas.microsoft.com/office/powerpoint/2010/main" val="39970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potaroo.net/ispcol/2020-12/xldns2.html" TargetMode="External"/><Relationship Id="rId2" Type="http://schemas.openxmlformats.org/officeDocument/2006/relationships/hyperlink" Target="https://www.potaroo.net/ispcol/2020-11/xldns.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8BE21-6824-1248-83A8-1DEB76711D2E}"/>
              </a:ext>
            </a:extLst>
          </p:cNvPr>
          <p:cNvSpPr>
            <a:spLocks noGrp="1"/>
          </p:cNvSpPr>
          <p:nvPr>
            <p:ph type="ctrTitle"/>
          </p:nvPr>
        </p:nvSpPr>
        <p:spPr/>
        <p:txBody>
          <a:bodyPr/>
          <a:lstStyle/>
          <a:p>
            <a:r>
              <a:rPr lang="en-AU" dirty="0">
                <a:solidFill>
                  <a:schemeClr val="accent4">
                    <a:lumMod val="50000"/>
                  </a:schemeClr>
                </a:solidFill>
                <a:latin typeface="Powderfinger Type" panose="02020709070000000403" pitchFamily="49" charset="77"/>
              </a:rPr>
              <a:t>Measuring DNS Flag Day 2020</a:t>
            </a:r>
          </a:p>
        </p:txBody>
      </p:sp>
      <p:sp>
        <p:nvSpPr>
          <p:cNvPr id="3" name="Subtitle 2">
            <a:extLst>
              <a:ext uri="{FF2B5EF4-FFF2-40B4-BE49-F238E27FC236}">
                <a16:creationId xmlns:a16="http://schemas.microsoft.com/office/drawing/2014/main" id="{CFC9CCD0-CB64-D141-98B0-2BDE84164B2A}"/>
              </a:ext>
            </a:extLst>
          </p:cNvPr>
          <p:cNvSpPr>
            <a:spLocks noGrp="1"/>
          </p:cNvSpPr>
          <p:nvPr>
            <p:ph type="subTitle" idx="1"/>
          </p:nvPr>
        </p:nvSpPr>
        <p:spPr>
          <a:xfrm>
            <a:off x="2154195" y="4417584"/>
            <a:ext cx="9144000" cy="1655762"/>
          </a:xfrm>
        </p:spPr>
        <p:txBody>
          <a:bodyPr/>
          <a:lstStyle/>
          <a:p>
            <a:pPr algn="r"/>
            <a:r>
              <a:rPr lang="en-AU" dirty="0">
                <a:solidFill>
                  <a:schemeClr val="bg1">
                    <a:lumMod val="65000"/>
                  </a:schemeClr>
                </a:solidFill>
                <a:latin typeface="AhnbergHand" pitchFamily="2" charset="0"/>
              </a:rPr>
              <a:t>Geoff Huston</a:t>
            </a:r>
          </a:p>
          <a:p>
            <a:pPr algn="r"/>
            <a:r>
              <a:rPr lang="en-AU" dirty="0">
                <a:solidFill>
                  <a:schemeClr val="bg1">
                    <a:lumMod val="65000"/>
                  </a:schemeClr>
                </a:solidFill>
                <a:latin typeface="AhnbergHand" pitchFamily="2" charset="0"/>
              </a:rPr>
              <a:t>Joao Damas</a:t>
            </a:r>
          </a:p>
          <a:p>
            <a:pPr algn="r"/>
            <a:r>
              <a:rPr lang="en-AU" dirty="0">
                <a:solidFill>
                  <a:schemeClr val="bg1">
                    <a:lumMod val="65000"/>
                  </a:schemeClr>
                </a:solidFill>
                <a:latin typeface="AhnbergHand" pitchFamily="2" charset="0"/>
              </a:rPr>
              <a:t>APNIC Labs</a:t>
            </a:r>
          </a:p>
        </p:txBody>
      </p:sp>
      <p:sp>
        <p:nvSpPr>
          <p:cNvPr id="4" name="Slide Number Placeholder 3">
            <a:extLst>
              <a:ext uri="{FF2B5EF4-FFF2-40B4-BE49-F238E27FC236}">
                <a16:creationId xmlns:a16="http://schemas.microsoft.com/office/drawing/2014/main" id="{672B877B-05C5-214B-AA19-00C4509E22B5}"/>
              </a:ext>
            </a:extLst>
          </p:cNvPr>
          <p:cNvSpPr>
            <a:spLocks noGrp="1"/>
          </p:cNvSpPr>
          <p:nvPr>
            <p:ph type="sldNum" sz="quarter" idx="12"/>
          </p:nvPr>
        </p:nvSpPr>
        <p:spPr/>
        <p:txBody>
          <a:bodyPr/>
          <a:lstStyle/>
          <a:p>
            <a:fld id="{652E326F-2974-0E46-BE41-4A2DFAACED48}" type="slidenum">
              <a:rPr lang="en-AU" smtClean="0"/>
              <a:t>1</a:t>
            </a:fld>
            <a:endParaRPr lang="en-AU" dirty="0"/>
          </a:p>
        </p:txBody>
      </p:sp>
    </p:spTree>
    <p:extLst>
      <p:ext uri="{BB962C8B-B14F-4D97-AF65-F5344CB8AC3E}">
        <p14:creationId xmlns:p14="http://schemas.microsoft.com/office/powerpoint/2010/main" val="3569463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38D59-2140-1241-9DD2-F9C9EE2E282D}"/>
              </a:ext>
            </a:extLst>
          </p:cNvPr>
          <p:cNvSpPr>
            <a:spLocks noGrp="1"/>
          </p:cNvSpPr>
          <p:nvPr>
            <p:ph type="title"/>
          </p:nvPr>
        </p:nvSpPr>
        <p:spPr/>
        <p:txBody>
          <a:bodyPr/>
          <a:lstStyle/>
          <a:p>
            <a:r>
              <a:rPr lang="en-AU" dirty="0"/>
              <a:t>Pick a Size</a:t>
            </a:r>
          </a:p>
        </p:txBody>
      </p:sp>
      <p:sp>
        <p:nvSpPr>
          <p:cNvPr id="3" name="Content Placeholder 2">
            <a:extLst>
              <a:ext uri="{FF2B5EF4-FFF2-40B4-BE49-F238E27FC236}">
                <a16:creationId xmlns:a16="http://schemas.microsoft.com/office/drawing/2014/main" id="{A5F1BAE6-79D7-9A4F-9FE8-53953F1B96D7}"/>
              </a:ext>
            </a:extLst>
          </p:cNvPr>
          <p:cNvSpPr>
            <a:spLocks noGrp="1"/>
          </p:cNvSpPr>
          <p:nvPr>
            <p:ph idx="1"/>
          </p:nvPr>
        </p:nvSpPr>
        <p:spPr/>
        <p:txBody>
          <a:bodyPr/>
          <a:lstStyle/>
          <a:p>
            <a:r>
              <a:rPr lang="en-AU" dirty="0"/>
              <a:t>Is there a “right” size for this parameter?</a:t>
            </a:r>
          </a:p>
          <a:p>
            <a:r>
              <a:rPr lang="en-AU" dirty="0"/>
              <a:t>What are we attempting to achieve here when trying to select the threshold point to get the DNS to switch to use TCP?</a:t>
            </a:r>
          </a:p>
          <a:p>
            <a:r>
              <a:rPr lang="en-AU" dirty="0"/>
              <a:t>Should we use a low value and switch “early”?</a:t>
            </a:r>
          </a:p>
          <a:p>
            <a:r>
              <a:rPr lang="en-AU" dirty="0"/>
              <a:t>Should we use a high value and switch “late”?</a:t>
            </a:r>
          </a:p>
          <a:p>
            <a:endParaRPr lang="en-AU" dirty="0"/>
          </a:p>
          <a:p>
            <a:endParaRPr lang="en-AU" dirty="0"/>
          </a:p>
        </p:txBody>
      </p:sp>
      <p:sp>
        <p:nvSpPr>
          <p:cNvPr id="4" name="Slide Number Placeholder 3">
            <a:extLst>
              <a:ext uri="{FF2B5EF4-FFF2-40B4-BE49-F238E27FC236}">
                <a16:creationId xmlns:a16="http://schemas.microsoft.com/office/drawing/2014/main" id="{9CB29204-A1CC-C746-B861-37A42158D699}"/>
              </a:ext>
            </a:extLst>
          </p:cNvPr>
          <p:cNvSpPr>
            <a:spLocks noGrp="1"/>
          </p:cNvSpPr>
          <p:nvPr>
            <p:ph type="sldNum" sz="quarter" idx="12"/>
          </p:nvPr>
        </p:nvSpPr>
        <p:spPr/>
        <p:txBody>
          <a:bodyPr/>
          <a:lstStyle/>
          <a:p>
            <a:fld id="{652E326F-2974-0E46-BE41-4A2DFAACED48}" type="slidenum">
              <a:rPr lang="en-AU" smtClean="0"/>
              <a:t>10</a:t>
            </a:fld>
            <a:endParaRPr lang="en-AU"/>
          </a:p>
        </p:txBody>
      </p:sp>
    </p:spTree>
    <p:extLst>
      <p:ext uri="{BB962C8B-B14F-4D97-AF65-F5344CB8AC3E}">
        <p14:creationId xmlns:p14="http://schemas.microsoft.com/office/powerpoint/2010/main" val="2963762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AA0BD-98B5-0643-9A27-077D3C312BA1}"/>
              </a:ext>
            </a:extLst>
          </p:cNvPr>
          <p:cNvSpPr>
            <a:spLocks noGrp="1"/>
          </p:cNvSpPr>
          <p:nvPr>
            <p:ph type="title"/>
          </p:nvPr>
        </p:nvSpPr>
        <p:spPr/>
        <p:txBody>
          <a:bodyPr/>
          <a:lstStyle/>
          <a:p>
            <a:r>
              <a:rPr lang="en-AU" dirty="0"/>
              <a:t>IP and Packet Sizes</a:t>
            </a:r>
          </a:p>
        </p:txBody>
      </p:sp>
      <p:graphicFrame>
        <p:nvGraphicFramePr>
          <p:cNvPr id="4" name="Content Placeholder 3">
            <a:extLst>
              <a:ext uri="{FF2B5EF4-FFF2-40B4-BE49-F238E27FC236}">
                <a16:creationId xmlns:a16="http://schemas.microsoft.com/office/drawing/2014/main" id="{F3E40EA4-0C2C-1C49-878E-E8C459A272F0}"/>
              </a:ext>
            </a:extLst>
          </p:cNvPr>
          <p:cNvGraphicFramePr>
            <a:graphicFrameLocks noGrp="1"/>
          </p:cNvGraphicFramePr>
          <p:nvPr>
            <p:ph idx="1"/>
            <p:extLst>
              <p:ext uri="{D42A27DB-BD31-4B8C-83A1-F6EECF244321}">
                <p14:modId xmlns:p14="http://schemas.microsoft.com/office/powerpoint/2010/main" val="1035338775"/>
              </p:ext>
            </p:extLst>
          </p:nvPr>
        </p:nvGraphicFramePr>
        <p:xfrm>
          <a:off x="523875" y="2057400"/>
          <a:ext cx="10515600" cy="3535680"/>
        </p:xfrm>
        <a:graphic>
          <a:graphicData uri="http://schemas.openxmlformats.org/drawingml/2006/table">
            <a:tbl>
              <a:tblPr firstRow="1" firstCol="1" bandRow="1"/>
              <a:tblGrid>
                <a:gridCol w="2628900">
                  <a:extLst>
                    <a:ext uri="{9D8B030D-6E8A-4147-A177-3AD203B41FA5}">
                      <a16:colId xmlns:a16="http://schemas.microsoft.com/office/drawing/2014/main" val="81870865"/>
                    </a:ext>
                  </a:extLst>
                </a:gridCol>
                <a:gridCol w="2628900">
                  <a:extLst>
                    <a:ext uri="{9D8B030D-6E8A-4147-A177-3AD203B41FA5}">
                      <a16:colId xmlns:a16="http://schemas.microsoft.com/office/drawing/2014/main" val="1883020466"/>
                    </a:ext>
                  </a:extLst>
                </a:gridCol>
                <a:gridCol w="2628900">
                  <a:extLst>
                    <a:ext uri="{9D8B030D-6E8A-4147-A177-3AD203B41FA5}">
                      <a16:colId xmlns:a16="http://schemas.microsoft.com/office/drawing/2014/main" val="3579073830"/>
                    </a:ext>
                  </a:extLst>
                </a:gridCol>
                <a:gridCol w="2628900">
                  <a:extLst>
                    <a:ext uri="{9D8B030D-6E8A-4147-A177-3AD203B41FA5}">
                      <a16:colId xmlns:a16="http://schemas.microsoft.com/office/drawing/2014/main" val="1208682254"/>
                    </a:ext>
                  </a:extLst>
                </a:gridCol>
              </a:tblGrid>
              <a:tr h="0">
                <a:tc>
                  <a:txBody>
                    <a:bodyPr/>
                    <a:lstStyle/>
                    <a:p>
                      <a:pPr algn="just"/>
                      <a:r>
                        <a:rPr lang="en-AU" sz="20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40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AU" sz="3600" dirty="0">
                          <a:effectLst/>
                          <a:latin typeface="Calibri" panose="020F0502020204030204" pitchFamily="34" charset="0"/>
                          <a:ea typeface="Times New Roman" panose="02020603050405020304" pitchFamily="18" charset="0"/>
                          <a:cs typeface="Times New Roman" panose="02020603050405020304" pitchFamily="18" charset="0"/>
                        </a:rPr>
                        <a:t>IPv4</a:t>
                      </a:r>
                      <a:endParaRPr lang="en-AU" sz="6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AU" sz="3600" dirty="0">
                          <a:effectLst/>
                          <a:latin typeface="Calibri" panose="020F0502020204030204" pitchFamily="34" charset="0"/>
                          <a:ea typeface="Times New Roman" panose="02020603050405020304" pitchFamily="18" charset="0"/>
                          <a:cs typeface="Times New Roman" panose="02020603050405020304" pitchFamily="18" charset="0"/>
                        </a:rPr>
                        <a:t>IPv6</a:t>
                      </a:r>
                      <a:endParaRPr lang="en-AU" sz="6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AU" sz="20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40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981290767"/>
                  </a:ext>
                </a:extLst>
              </a:tr>
              <a:tr h="0">
                <a:tc>
                  <a:txBody>
                    <a:bodyPr/>
                    <a:lstStyle/>
                    <a:p>
                      <a:pPr algn="l"/>
                      <a:r>
                        <a:rPr lang="en-AU" sz="2000" dirty="0">
                          <a:effectLst/>
                          <a:latin typeface="Calibri" panose="020F0502020204030204" pitchFamily="34" charset="0"/>
                          <a:ea typeface="Times New Roman" panose="02020603050405020304" pitchFamily="18" charset="0"/>
                          <a:cs typeface="Times New Roman" panose="02020603050405020304" pitchFamily="18" charset="0"/>
                        </a:rPr>
                        <a:t>Minimum IP Packet Size</a:t>
                      </a:r>
                      <a:endParaRPr lang="en-AU" sz="4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AU" sz="3200" dirty="0">
                          <a:effectLst/>
                          <a:latin typeface="Calibri" panose="020F0502020204030204" pitchFamily="34" charset="0"/>
                          <a:ea typeface="Times New Roman" panose="02020603050405020304" pitchFamily="18" charset="0"/>
                          <a:cs typeface="Times New Roman" panose="02020603050405020304" pitchFamily="18" charset="0"/>
                        </a:rPr>
                        <a:t>20</a:t>
                      </a:r>
                      <a:endParaRPr lang="en-AU" sz="5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AU" sz="3200">
                          <a:effectLst/>
                          <a:latin typeface="Calibri" panose="020F0502020204030204" pitchFamily="34" charset="0"/>
                          <a:ea typeface="Times New Roman" panose="02020603050405020304" pitchFamily="18" charset="0"/>
                          <a:cs typeface="Times New Roman" panose="02020603050405020304" pitchFamily="18" charset="0"/>
                        </a:rPr>
                        <a:t>40</a:t>
                      </a:r>
                      <a:endParaRPr lang="en-AU" sz="54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AU" sz="32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54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307369346"/>
                  </a:ext>
                </a:extLst>
              </a:tr>
              <a:tr h="0">
                <a:tc>
                  <a:txBody>
                    <a:bodyPr/>
                    <a:lstStyle/>
                    <a:p>
                      <a:pPr algn="l"/>
                      <a:r>
                        <a:rPr lang="en-AU" sz="2000" dirty="0">
                          <a:effectLst/>
                          <a:latin typeface="Calibri" panose="020F0502020204030204" pitchFamily="34" charset="0"/>
                          <a:ea typeface="Times New Roman" panose="02020603050405020304" pitchFamily="18" charset="0"/>
                          <a:cs typeface="Times New Roman" panose="02020603050405020304" pitchFamily="18" charset="0"/>
                        </a:rPr>
                        <a:t>Maximum Assured Unfragmented Packet Size</a:t>
                      </a:r>
                      <a:endParaRPr lang="en-AU" sz="4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AU" sz="3200" dirty="0">
                          <a:effectLst/>
                          <a:latin typeface="Calibri" panose="020F0502020204030204" pitchFamily="34" charset="0"/>
                          <a:ea typeface="Times New Roman" panose="02020603050405020304" pitchFamily="18" charset="0"/>
                          <a:cs typeface="Times New Roman" panose="02020603050405020304" pitchFamily="18" charset="0"/>
                        </a:rPr>
                        <a:t>68</a:t>
                      </a:r>
                      <a:endParaRPr lang="en-AU" sz="5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AU" sz="3200" dirty="0">
                          <a:effectLst/>
                          <a:latin typeface="Calibri" panose="020F0502020204030204" pitchFamily="34" charset="0"/>
                          <a:ea typeface="Times New Roman" panose="02020603050405020304" pitchFamily="18" charset="0"/>
                          <a:cs typeface="Times New Roman" panose="02020603050405020304" pitchFamily="18" charset="0"/>
                        </a:rPr>
                        <a:t>1,280</a:t>
                      </a:r>
                      <a:endParaRPr lang="en-AU" sz="5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AU" sz="32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54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171956004"/>
                  </a:ext>
                </a:extLst>
              </a:tr>
              <a:tr h="0">
                <a:tc>
                  <a:txBody>
                    <a:bodyPr/>
                    <a:lstStyle/>
                    <a:p>
                      <a:pPr algn="l"/>
                      <a:r>
                        <a:rPr lang="en-AU" sz="2000" dirty="0">
                          <a:effectLst/>
                          <a:latin typeface="Calibri" panose="020F0502020204030204" pitchFamily="34" charset="0"/>
                          <a:ea typeface="Times New Roman" panose="02020603050405020304" pitchFamily="18" charset="0"/>
                          <a:cs typeface="Times New Roman" panose="02020603050405020304" pitchFamily="18" charset="0"/>
                        </a:rPr>
                        <a:t>Assured Host Packet Size</a:t>
                      </a:r>
                      <a:endParaRPr lang="en-AU" sz="4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AU" sz="3200">
                          <a:effectLst/>
                          <a:latin typeface="Calibri" panose="020F0502020204030204" pitchFamily="34" charset="0"/>
                          <a:ea typeface="Times New Roman" panose="02020603050405020304" pitchFamily="18" charset="0"/>
                          <a:cs typeface="Times New Roman" panose="02020603050405020304" pitchFamily="18" charset="0"/>
                        </a:rPr>
                        <a:t>&lt;= 576</a:t>
                      </a:r>
                      <a:endParaRPr lang="en-AU" sz="54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AU" sz="3200" dirty="0">
                          <a:effectLst/>
                          <a:latin typeface="Calibri" panose="020F0502020204030204" pitchFamily="34" charset="0"/>
                          <a:ea typeface="Times New Roman" panose="02020603050405020304" pitchFamily="18" charset="0"/>
                          <a:cs typeface="Times New Roman" panose="02020603050405020304" pitchFamily="18" charset="0"/>
                        </a:rPr>
                        <a:t>&lt;= 1,500</a:t>
                      </a:r>
                      <a:endParaRPr lang="en-AU" sz="5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AU" sz="32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54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604559029"/>
                  </a:ext>
                </a:extLst>
              </a:tr>
              <a:tr h="0">
                <a:tc>
                  <a:txBody>
                    <a:bodyPr/>
                    <a:lstStyle/>
                    <a:p>
                      <a:pPr algn="l"/>
                      <a:r>
                        <a:rPr lang="en-AU" sz="2000" dirty="0">
                          <a:effectLst/>
                          <a:latin typeface="Calibri" panose="020F0502020204030204" pitchFamily="34" charset="0"/>
                          <a:ea typeface="Times New Roman" panose="02020603050405020304" pitchFamily="18" charset="0"/>
                          <a:cs typeface="Times New Roman" panose="02020603050405020304" pitchFamily="18" charset="0"/>
                        </a:rPr>
                        <a:t>Maximum Packet Size</a:t>
                      </a:r>
                      <a:endParaRPr lang="en-AU" sz="40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AU" sz="3200">
                          <a:effectLst/>
                          <a:latin typeface="Calibri" panose="020F0502020204030204" pitchFamily="34" charset="0"/>
                          <a:ea typeface="Times New Roman" panose="02020603050405020304" pitchFamily="18" charset="0"/>
                          <a:cs typeface="Times New Roman" panose="02020603050405020304" pitchFamily="18" charset="0"/>
                        </a:rPr>
                        <a:t>65,535</a:t>
                      </a:r>
                      <a:endParaRPr lang="en-AU" sz="540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AU" sz="3200" dirty="0">
                          <a:effectLst/>
                          <a:latin typeface="Calibri" panose="020F0502020204030204" pitchFamily="34" charset="0"/>
                          <a:ea typeface="Times New Roman" panose="02020603050405020304" pitchFamily="18" charset="0"/>
                          <a:cs typeface="Times New Roman" panose="02020603050405020304" pitchFamily="18" charset="0"/>
                        </a:rPr>
                        <a:t>65,575*</a:t>
                      </a:r>
                      <a:endParaRPr lang="en-AU" sz="5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AU" sz="3200" dirty="0">
                          <a:effectLst/>
                          <a:latin typeface="Calibri" panose="020F0502020204030204" pitchFamily="34" charset="0"/>
                          <a:ea typeface="Times New Roman" panose="02020603050405020304" pitchFamily="18" charset="0"/>
                          <a:cs typeface="Times New Roman" panose="02020603050405020304" pitchFamily="18" charset="0"/>
                        </a:rPr>
                        <a:t>*4,294,967,336 (</a:t>
                      </a:r>
                      <a:r>
                        <a:rPr lang="en-AU" sz="3200" dirty="0" err="1">
                          <a:effectLst/>
                          <a:latin typeface="Calibri" panose="020F0502020204030204" pitchFamily="34" charset="0"/>
                          <a:ea typeface="Times New Roman" panose="02020603050405020304" pitchFamily="18" charset="0"/>
                          <a:cs typeface="Times New Roman" panose="02020603050405020304" pitchFamily="18" charset="0"/>
                        </a:rPr>
                        <a:t>Jumbogram</a:t>
                      </a:r>
                      <a:r>
                        <a:rPr lang="en-AU" sz="320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AU" sz="5400" dirty="0">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385732097"/>
                  </a:ext>
                </a:extLst>
              </a:tr>
            </a:tbl>
          </a:graphicData>
        </a:graphic>
      </p:graphicFrame>
      <p:sp>
        <p:nvSpPr>
          <p:cNvPr id="3" name="Slide Number Placeholder 2">
            <a:extLst>
              <a:ext uri="{FF2B5EF4-FFF2-40B4-BE49-F238E27FC236}">
                <a16:creationId xmlns:a16="http://schemas.microsoft.com/office/drawing/2014/main" id="{DBA14890-2B3F-BB4A-AC97-92D8E1F4AF86}"/>
              </a:ext>
            </a:extLst>
          </p:cNvPr>
          <p:cNvSpPr>
            <a:spLocks noGrp="1"/>
          </p:cNvSpPr>
          <p:nvPr>
            <p:ph type="sldNum" sz="quarter" idx="12"/>
          </p:nvPr>
        </p:nvSpPr>
        <p:spPr/>
        <p:txBody>
          <a:bodyPr/>
          <a:lstStyle/>
          <a:p>
            <a:fld id="{652E326F-2974-0E46-BE41-4A2DFAACED48}" type="slidenum">
              <a:rPr lang="en-AU" smtClean="0"/>
              <a:t>11</a:t>
            </a:fld>
            <a:endParaRPr lang="en-AU"/>
          </a:p>
        </p:txBody>
      </p:sp>
    </p:spTree>
    <p:extLst>
      <p:ext uri="{BB962C8B-B14F-4D97-AF65-F5344CB8AC3E}">
        <p14:creationId xmlns:p14="http://schemas.microsoft.com/office/powerpoint/2010/main" val="265411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7034F-8446-2A4B-9A6F-5C33CFEAFCAF}"/>
              </a:ext>
            </a:extLst>
          </p:cNvPr>
          <p:cNvSpPr>
            <a:spLocks noGrp="1"/>
          </p:cNvSpPr>
          <p:nvPr>
            <p:ph type="title"/>
          </p:nvPr>
        </p:nvSpPr>
        <p:spPr/>
        <p:txBody>
          <a:bodyPr/>
          <a:lstStyle/>
          <a:p>
            <a:r>
              <a:rPr lang="en-AU" dirty="0"/>
              <a:t>Some Questions</a:t>
            </a:r>
          </a:p>
        </p:txBody>
      </p:sp>
      <p:sp>
        <p:nvSpPr>
          <p:cNvPr id="3" name="Content Placeholder 2">
            <a:extLst>
              <a:ext uri="{FF2B5EF4-FFF2-40B4-BE49-F238E27FC236}">
                <a16:creationId xmlns:a16="http://schemas.microsoft.com/office/drawing/2014/main" id="{D37439CC-BEEA-4046-9AFA-008A02C49C8E}"/>
              </a:ext>
            </a:extLst>
          </p:cNvPr>
          <p:cNvSpPr>
            <a:spLocks noGrp="1"/>
          </p:cNvSpPr>
          <p:nvPr>
            <p:ph idx="1"/>
          </p:nvPr>
        </p:nvSpPr>
        <p:spPr/>
        <p:txBody>
          <a:bodyPr/>
          <a:lstStyle/>
          <a:p>
            <a:r>
              <a:rPr lang="en-AU" dirty="0"/>
              <a:t>Why choose 1,232 octets as the threshold point to truncate a UDP response in Flag Day 2020?</a:t>
            </a:r>
          </a:p>
          <a:p>
            <a:r>
              <a:rPr lang="en-AU" dirty="0"/>
              <a:t>How bad is UDP Fragmentation loss in the DNS?</a:t>
            </a:r>
          </a:p>
          <a:p>
            <a:r>
              <a:rPr lang="en-AU" dirty="0"/>
              <a:t>How bad is TCP in the DNS?</a:t>
            </a:r>
          </a:p>
        </p:txBody>
      </p:sp>
      <p:sp>
        <p:nvSpPr>
          <p:cNvPr id="4" name="Slide Number Placeholder 3">
            <a:extLst>
              <a:ext uri="{FF2B5EF4-FFF2-40B4-BE49-F238E27FC236}">
                <a16:creationId xmlns:a16="http://schemas.microsoft.com/office/drawing/2014/main" id="{B3BF8756-B1DE-8E46-A8A6-896A1378FB5D}"/>
              </a:ext>
            </a:extLst>
          </p:cNvPr>
          <p:cNvSpPr>
            <a:spLocks noGrp="1"/>
          </p:cNvSpPr>
          <p:nvPr>
            <p:ph type="sldNum" sz="quarter" idx="12"/>
          </p:nvPr>
        </p:nvSpPr>
        <p:spPr/>
        <p:txBody>
          <a:bodyPr/>
          <a:lstStyle/>
          <a:p>
            <a:fld id="{652E326F-2974-0E46-BE41-4A2DFAACED48}" type="slidenum">
              <a:rPr lang="en-AU" smtClean="0"/>
              <a:t>12</a:t>
            </a:fld>
            <a:endParaRPr lang="en-AU"/>
          </a:p>
        </p:txBody>
      </p:sp>
    </p:spTree>
    <p:extLst>
      <p:ext uri="{BB962C8B-B14F-4D97-AF65-F5344CB8AC3E}">
        <p14:creationId xmlns:p14="http://schemas.microsoft.com/office/powerpoint/2010/main" val="659465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14E25-2F36-344F-A9D4-324660C493C3}"/>
              </a:ext>
            </a:extLst>
          </p:cNvPr>
          <p:cNvSpPr>
            <a:spLocks noGrp="1"/>
          </p:cNvSpPr>
          <p:nvPr>
            <p:ph type="title"/>
          </p:nvPr>
        </p:nvSpPr>
        <p:spPr/>
        <p:txBody>
          <a:bodyPr/>
          <a:lstStyle/>
          <a:p>
            <a:r>
              <a:rPr lang="en-AU" dirty="0" err="1"/>
              <a:t>Mesurement</a:t>
            </a:r>
            <a:r>
              <a:rPr lang="en-AU" dirty="0"/>
              <a:t> Challenges</a:t>
            </a:r>
          </a:p>
        </p:txBody>
      </p:sp>
      <p:sp>
        <p:nvSpPr>
          <p:cNvPr id="3" name="Content Placeholder 2">
            <a:extLst>
              <a:ext uri="{FF2B5EF4-FFF2-40B4-BE49-F238E27FC236}">
                <a16:creationId xmlns:a16="http://schemas.microsoft.com/office/drawing/2014/main" id="{71E06D0C-7DEA-844E-BBFE-9532B2CCBFD3}"/>
              </a:ext>
            </a:extLst>
          </p:cNvPr>
          <p:cNvSpPr>
            <a:spLocks noGrp="1"/>
          </p:cNvSpPr>
          <p:nvPr>
            <p:ph idx="1"/>
          </p:nvPr>
        </p:nvSpPr>
        <p:spPr/>
        <p:txBody>
          <a:bodyPr/>
          <a:lstStyle/>
          <a:p>
            <a:r>
              <a:rPr lang="en-AU" dirty="0"/>
              <a:t>How to perform a large scale measurement?</a:t>
            </a:r>
          </a:p>
          <a:p>
            <a:pPr lvl="1"/>
            <a:r>
              <a:rPr lang="en-AU" dirty="0"/>
              <a:t>We embed the measurement in an advertisement to distribute the measurement script to a broad set of test cases</a:t>
            </a:r>
          </a:p>
          <a:p>
            <a:r>
              <a:rPr lang="en-AU" dirty="0"/>
              <a:t>How to detect DNS resolution success?</a:t>
            </a:r>
          </a:p>
          <a:p>
            <a:pPr lvl="1"/>
            <a:r>
              <a:rPr lang="en-AU" dirty="0"/>
              <a:t>We use a technique of “</a:t>
            </a:r>
            <a:r>
              <a:rPr lang="en-AU" dirty="0" err="1"/>
              <a:t>glueless</a:t>
            </a:r>
            <a:r>
              <a:rPr lang="en-AU" dirty="0"/>
              <a:t>” delegation to force a resolve to explicitly resolve the name of a  name server – a successful resolution is signalled by the resumption of the original resolution task</a:t>
            </a:r>
          </a:p>
          <a:p>
            <a:r>
              <a:rPr lang="en-AU" dirty="0"/>
              <a:t>How to characterise DNS behaviour?</a:t>
            </a:r>
          </a:p>
          <a:p>
            <a:pPr lvl="1"/>
            <a:r>
              <a:rPr lang="en-AU" dirty="0"/>
              <a:t>We pad the response to create the desired response size. Each test uses a response size selected at random from 11 pad sizes. We also use an unpadded short response as a control</a:t>
            </a:r>
          </a:p>
        </p:txBody>
      </p:sp>
      <p:sp>
        <p:nvSpPr>
          <p:cNvPr id="4" name="Slide Number Placeholder 3">
            <a:extLst>
              <a:ext uri="{FF2B5EF4-FFF2-40B4-BE49-F238E27FC236}">
                <a16:creationId xmlns:a16="http://schemas.microsoft.com/office/drawing/2014/main" id="{140CF50C-5A39-3147-B326-ED7ABED7E082}"/>
              </a:ext>
            </a:extLst>
          </p:cNvPr>
          <p:cNvSpPr>
            <a:spLocks noGrp="1"/>
          </p:cNvSpPr>
          <p:nvPr>
            <p:ph type="sldNum" sz="quarter" idx="12"/>
          </p:nvPr>
        </p:nvSpPr>
        <p:spPr/>
        <p:txBody>
          <a:bodyPr/>
          <a:lstStyle/>
          <a:p>
            <a:fld id="{652E326F-2974-0E46-BE41-4A2DFAACED48}" type="slidenum">
              <a:rPr lang="en-AU" smtClean="0"/>
              <a:t>13</a:t>
            </a:fld>
            <a:endParaRPr lang="en-AU"/>
          </a:p>
        </p:txBody>
      </p:sp>
    </p:spTree>
    <p:extLst>
      <p:ext uri="{BB962C8B-B14F-4D97-AF65-F5344CB8AC3E}">
        <p14:creationId xmlns:p14="http://schemas.microsoft.com/office/powerpoint/2010/main" val="471308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EADF9-20A0-D847-9C3A-AC64D4B21A31}"/>
              </a:ext>
            </a:extLst>
          </p:cNvPr>
          <p:cNvSpPr>
            <a:spLocks noGrp="1"/>
          </p:cNvSpPr>
          <p:nvPr>
            <p:ph type="title"/>
          </p:nvPr>
        </p:nvSpPr>
        <p:spPr/>
        <p:txBody>
          <a:bodyPr/>
          <a:lstStyle/>
          <a:p>
            <a:r>
              <a:rPr lang="en-AU" dirty="0"/>
              <a:t>Limitations</a:t>
            </a:r>
          </a:p>
        </p:txBody>
      </p:sp>
      <p:sp>
        <p:nvSpPr>
          <p:cNvPr id="3" name="Content Placeholder 2">
            <a:extLst>
              <a:ext uri="{FF2B5EF4-FFF2-40B4-BE49-F238E27FC236}">
                <a16:creationId xmlns:a16="http://schemas.microsoft.com/office/drawing/2014/main" id="{ECCD33FC-0DE0-BA4A-ADDA-B79D6C3B0F16}"/>
              </a:ext>
            </a:extLst>
          </p:cNvPr>
          <p:cNvSpPr>
            <a:spLocks noGrp="1"/>
          </p:cNvSpPr>
          <p:nvPr>
            <p:ph idx="1"/>
          </p:nvPr>
        </p:nvSpPr>
        <p:spPr/>
        <p:txBody>
          <a:bodyPr/>
          <a:lstStyle/>
          <a:p>
            <a:r>
              <a:rPr lang="en-AU" dirty="0"/>
              <a:t>We are measuring the DNS path between recursive resolvers and the authoritative name servers. This is a measurement of the “interior” of the Internet. It is not a measurement of the stub-to-recursive paths at the edge of the network.</a:t>
            </a:r>
          </a:p>
          <a:p>
            <a:r>
              <a:rPr lang="en-AU" dirty="0"/>
              <a:t>Some resolvers alter their behaviour when resolving name server names</a:t>
            </a:r>
          </a:p>
          <a:p>
            <a:pPr lvl="1"/>
            <a:r>
              <a:rPr lang="en-AU" dirty="0"/>
              <a:t>In some 30% of cases the EDNS(0) Buffer Size is either dropped from the query, or dropped below 1452 octets</a:t>
            </a:r>
          </a:p>
        </p:txBody>
      </p:sp>
      <p:sp>
        <p:nvSpPr>
          <p:cNvPr id="4" name="Slide Number Placeholder 3">
            <a:extLst>
              <a:ext uri="{FF2B5EF4-FFF2-40B4-BE49-F238E27FC236}">
                <a16:creationId xmlns:a16="http://schemas.microsoft.com/office/drawing/2014/main" id="{305BB859-A4E7-6249-8273-0CB7DD7EE50B}"/>
              </a:ext>
            </a:extLst>
          </p:cNvPr>
          <p:cNvSpPr>
            <a:spLocks noGrp="1"/>
          </p:cNvSpPr>
          <p:nvPr>
            <p:ph type="sldNum" sz="quarter" idx="12"/>
          </p:nvPr>
        </p:nvSpPr>
        <p:spPr/>
        <p:txBody>
          <a:bodyPr/>
          <a:lstStyle/>
          <a:p>
            <a:fld id="{652E326F-2974-0E46-BE41-4A2DFAACED48}" type="slidenum">
              <a:rPr lang="en-AU" smtClean="0"/>
              <a:t>14</a:t>
            </a:fld>
            <a:endParaRPr lang="en-AU"/>
          </a:p>
        </p:txBody>
      </p:sp>
      <p:sp>
        <p:nvSpPr>
          <p:cNvPr id="5" name="Freeform 4">
            <a:extLst>
              <a:ext uri="{FF2B5EF4-FFF2-40B4-BE49-F238E27FC236}">
                <a16:creationId xmlns:a16="http://schemas.microsoft.com/office/drawing/2014/main" id="{3F8837BA-AA1C-B044-8C8E-1343EFE175A1}"/>
              </a:ext>
            </a:extLst>
          </p:cNvPr>
          <p:cNvSpPr/>
          <p:nvPr/>
        </p:nvSpPr>
        <p:spPr>
          <a:xfrm>
            <a:off x="7252138" y="2228193"/>
            <a:ext cx="2501462" cy="10510"/>
          </a:xfrm>
          <a:custGeom>
            <a:avLst/>
            <a:gdLst>
              <a:gd name="connsiteX0" fmla="*/ 0 w 2501462"/>
              <a:gd name="connsiteY0" fmla="*/ 10510 h 10510"/>
              <a:gd name="connsiteX1" fmla="*/ 1650124 w 2501462"/>
              <a:gd name="connsiteY1" fmla="*/ 10510 h 10510"/>
              <a:gd name="connsiteX2" fmla="*/ 2501462 w 2501462"/>
              <a:gd name="connsiteY2" fmla="*/ 0 h 10510"/>
            </a:gdLst>
            <a:ahLst/>
            <a:cxnLst>
              <a:cxn ang="0">
                <a:pos x="connsiteX0" y="connsiteY0"/>
              </a:cxn>
              <a:cxn ang="0">
                <a:pos x="connsiteX1" y="connsiteY1"/>
              </a:cxn>
              <a:cxn ang="0">
                <a:pos x="connsiteX2" y="connsiteY2"/>
              </a:cxn>
            </a:cxnLst>
            <a:rect l="l" t="t" r="r" b="b"/>
            <a:pathLst>
              <a:path w="2501462" h="10510">
                <a:moveTo>
                  <a:pt x="0" y="10510"/>
                </a:moveTo>
                <a:lnTo>
                  <a:pt x="1650124" y="10510"/>
                </a:lnTo>
                <a:lnTo>
                  <a:pt x="2501462"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6E3A5A79-ADAD-D245-8B38-79255E1C6956}"/>
              </a:ext>
            </a:extLst>
          </p:cNvPr>
          <p:cNvSpPr/>
          <p:nvPr/>
        </p:nvSpPr>
        <p:spPr>
          <a:xfrm flipV="1">
            <a:off x="1834055" y="2617076"/>
            <a:ext cx="2832538" cy="47296"/>
          </a:xfrm>
          <a:custGeom>
            <a:avLst/>
            <a:gdLst>
              <a:gd name="connsiteX0" fmla="*/ 0 w 2501462"/>
              <a:gd name="connsiteY0" fmla="*/ 10510 h 10510"/>
              <a:gd name="connsiteX1" fmla="*/ 1650124 w 2501462"/>
              <a:gd name="connsiteY1" fmla="*/ 10510 h 10510"/>
              <a:gd name="connsiteX2" fmla="*/ 2501462 w 2501462"/>
              <a:gd name="connsiteY2" fmla="*/ 0 h 10510"/>
            </a:gdLst>
            <a:ahLst/>
            <a:cxnLst>
              <a:cxn ang="0">
                <a:pos x="connsiteX0" y="connsiteY0"/>
              </a:cxn>
              <a:cxn ang="0">
                <a:pos x="connsiteX1" y="connsiteY1"/>
              </a:cxn>
              <a:cxn ang="0">
                <a:pos x="connsiteX2" y="connsiteY2"/>
              </a:cxn>
            </a:cxnLst>
            <a:rect l="l" t="t" r="r" b="b"/>
            <a:pathLst>
              <a:path w="2501462" h="10510">
                <a:moveTo>
                  <a:pt x="0" y="10510"/>
                </a:moveTo>
                <a:lnTo>
                  <a:pt x="1650124" y="10510"/>
                </a:lnTo>
                <a:lnTo>
                  <a:pt x="2501462"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661706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EADF9-20A0-D847-9C3A-AC64D4B21A31}"/>
              </a:ext>
            </a:extLst>
          </p:cNvPr>
          <p:cNvSpPr>
            <a:spLocks noGrp="1"/>
          </p:cNvSpPr>
          <p:nvPr>
            <p:ph type="title"/>
          </p:nvPr>
        </p:nvSpPr>
        <p:spPr/>
        <p:txBody>
          <a:bodyPr/>
          <a:lstStyle/>
          <a:p>
            <a:r>
              <a:rPr lang="en-AU" dirty="0"/>
              <a:t>Limitations</a:t>
            </a:r>
          </a:p>
        </p:txBody>
      </p:sp>
      <p:sp>
        <p:nvSpPr>
          <p:cNvPr id="3" name="Content Placeholder 2">
            <a:extLst>
              <a:ext uri="{FF2B5EF4-FFF2-40B4-BE49-F238E27FC236}">
                <a16:creationId xmlns:a16="http://schemas.microsoft.com/office/drawing/2014/main" id="{ECCD33FC-0DE0-BA4A-ADDA-B79D6C3B0F16}"/>
              </a:ext>
            </a:extLst>
          </p:cNvPr>
          <p:cNvSpPr>
            <a:spLocks noGrp="1"/>
          </p:cNvSpPr>
          <p:nvPr>
            <p:ph idx="1"/>
          </p:nvPr>
        </p:nvSpPr>
        <p:spPr/>
        <p:txBody>
          <a:bodyPr/>
          <a:lstStyle/>
          <a:p>
            <a:r>
              <a:rPr lang="en-AU" dirty="0"/>
              <a:t>In some 30% of cases the EDNS(0) Buffer Size is either dropped from the query, or dropped below 1452 octets</a:t>
            </a:r>
          </a:p>
        </p:txBody>
      </p:sp>
      <p:pic>
        <p:nvPicPr>
          <p:cNvPr id="5" name="Picture 4">
            <a:extLst>
              <a:ext uri="{FF2B5EF4-FFF2-40B4-BE49-F238E27FC236}">
                <a16:creationId xmlns:a16="http://schemas.microsoft.com/office/drawing/2014/main" id="{14B16BF2-F251-FC4D-91FE-34833E5F56F5}"/>
              </a:ext>
            </a:extLst>
          </p:cNvPr>
          <p:cNvPicPr>
            <a:picLocks noChangeAspect="1"/>
          </p:cNvPicPr>
          <p:nvPr/>
        </p:nvPicPr>
        <p:blipFill>
          <a:blip r:embed="rId2"/>
          <a:stretch>
            <a:fillRect/>
          </a:stretch>
        </p:blipFill>
        <p:spPr>
          <a:xfrm>
            <a:off x="2938176" y="3121819"/>
            <a:ext cx="5559552" cy="3257550"/>
          </a:xfrm>
          <a:prstGeom prst="rect">
            <a:avLst/>
          </a:prstGeom>
        </p:spPr>
      </p:pic>
      <p:sp>
        <p:nvSpPr>
          <p:cNvPr id="6" name="Freeform 5">
            <a:extLst>
              <a:ext uri="{FF2B5EF4-FFF2-40B4-BE49-F238E27FC236}">
                <a16:creationId xmlns:a16="http://schemas.microsoft.com/office/drawing/2014/main" id="{69533FC4-D7B7-FE44-A427-4006BF15EF33}"/>
              </a:ext>
            </a:extLst>
          </p:cNvPr>
          <p:cNvSpPr/>
          <p:nvPr/>
        </p:nvSpPr>
        <p:spPr>
          <a:xfrm>
            <a:off x="6760430" y="3101944"/>
            <a:ext cx="1100209" cy="1698656"/>
          </a:xfrm>
          <a:custGeom>
            <a:avLst/>
            <a:gdLst>
              <a:gd name="connsiteX0" fmla="*/ 354745 w 1100209"/>
              <a:gd name="connsiteY0" fmla="*/ 1491487 h 1698656"/>
              <a:gd name="connsiteX1" fmla="*/ 847664 w 1100209"/>
              <a:gd name="connsiteY1" fmla="*/ 1570069 h 1698656"/>
              <a:gd name="connsiteX2" fmla="*/ 1097695 w 1100209"/>
              <a:gd name="connsiteY2" fmla="*/ 555656 h 1698656"/>
              <a:gd name="connsiteX3" fmla="*/ 704789 w 1100209"/>
              <a:gd name="connsiteY3" fmla="*/ 5587 h 1698656"/>
              <a:gd name="connsiteX4" fmla="*/ 11845 w 1100209"/>
              <a:gd name="connsiteY4" fmla="*/ 877125 h 1698656"/>
              <a:gd name="connsiteX5" fmla="*/ 333314 w 1100209"/>
              <a:gd name="connsiteY5" fmla="*/ 1698656 h 16986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00209" h="1698656">
                <a:moveTo>
                  <a:pt x="354745" y="1491487"/>
                </a:moveTo>
                <a:cubicBezTo>
                  <a:pt x="539292" y="1608764"/>
                  <a:pt x="723839" y="1726041"/>
                  <a:pt x="847664" y="1570069"/>
                </a:cubicBezTo>
                <a:cubicBezTo>
                  <a:pt x="971489" y="1414097"/>
                  <a:pt x="1121507" y="816403"/>
                  <a:pt x="1097695" y="555656"/>
                </a:cubicBezTo>
                <a:cubicBezTo>
                  <a:pt x="1073883" y="294909"/>
                  <a:pt x="885764" y="-47991"/>
                  <a:pt x="704789" y="5587"/>
                </a:cubicBezTo>
                <a:cubicBezTo>
                  <a:pt x="523814" y="59165"/>
                  <a:pt x="73757" y="594947"/>
                  <a:pt x="11845" y="877125"/>
                </a:cubicBezTo>
                <a:cubicBezTo>
                  <a:pt x="-50068" y="1159303"/>
                  <a:pt x="141623" y="1428979"/>
                  <a:pt x="333314" y="169865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Freeform 6">
            <a:extLst>
              <a:ext uri="{FF2B5EF4-FFF2-40B4-BE49-F238E27FC236}">
                <a16:creationId xmlns:a16="http://schemas.microsoft.com/office/drawing/2014/main" id="{0649E9C9-735A-0B4B-BDD3-DDFBFF851989}"/>
              </a:ext>
            </a:extLst>
          </p:cNvPr>
          <p:cNvSpPr/>
          <p:nvPr/>
        </p:nvSpPr>
        <p:spPr>
          <a:xfrm>
            <a:off x="3693295" y="3986213"/>
            <a:ext cx="2828949" cy="1485900"/>
          </a:xfrm>
          <a:custGeom>
            <a:avLst/>
            <a:gdLst>
              <a:gd name="connsiteX0" fmla="*/ 2828949 w 2828949"/>
              <a:gd name="connsiteY0" fmla="*/ 0 h 1485900"/>
              <a:gd name="connsiteX1" fmla="*/ 2778943 w 2828949"/>
              <a:gd name="connsiteY1" fmla="*/ 14287 h 1485900"/>
              <a:gd name="connsiteX2" fmla="*/ 1757386 w 2828949"/>
              <a:gd name="connsiteY2" fmla="*/ 335756 h 1485900"/>
              <a:gd name="connsiteX3" fmla="*/ 192905 w 2828949"/>
              <a:gd name="connsiteY3" fmla="*/ 1343025 h 1485900"/>
              <a:gd name="connsiteX4" fmla="*/ 28599 w 2828949"/>
              <a:gd name="connsiteY4" fmla="*/ 1414462 h 1485900"/>
              <a:gd name="connsiteX5" fmla="*/ 171474 w 2828949"/>
              <a:gd name="connsiteY5" fmla="*/ 1264443 h 1485900"/>
              <a:gd name="connsiteX6" fmla="*/ 24 w 2828949"/>
              <a:gd name="connsiteY6" fmla="*/ 1421606 h 1485900"/>
              <a:gd name="connsiteX7" fmla="*/ 185761 w 2828949"/>
              <a:gd name="connsiteY7" fmla="*/ 1485900 h 1485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8949" h="1485900">
                <a:moveTo>
                  <a:pt x="2828949" y="0"/>
                </a:moveTo>
                <a:lnTo>
                  <a:pt x="2778943" y="14287"/>
                </a:lnTo>
                <a:cubicBezTo>
                  <a:pt x="2600349" y="70246"/>
                  <a:pt x="2188392" y="114300"/>
                  <a:pt x="1757386" y="335756"/>
                </a:cubicBezTo>
                <a:cubicBezTo>
                  <a:pt x="1326380" y="557212"/>
                  <a:pt x="481036" y="1163241"/>
                  <a:pt x="192905" y="1343025"/>
                </a:cubicBezTo>
                <a:cubicBezTo>
                  <a:pt x="-95226" y="1522809"/>
                  <a:pt x="32171" y="1427559"/>
                  <a:pt x="28599" y="1414462"/>
                </a:cubicBezTo>
                <a:cubicBezTo>
                  <a:pt x="25027" y="1401365"/>
                  <a:pt x="176236" y="1263252"/>
                  <a:pt x="171474" y="1264443"/>
                </a:cubicBezTo>
                <a:cubicBezTo>
                  <a:pt x="166712" y="1265634"/>
                  <a:pt x="-2357" y="1384697"/>
                  <a:pt x="24" y="1421606"/>
                </a:cubicBezTo>
                <a:cubicBezTo>
                  <a:pt x="2405" y="1458516"/>
                  <a:pt x="94083" y="1472208"/>
                  <a:pt x="185761" y="148590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Freeform 8">
            <a:extLst>
              <a:ext uri="{FF2B5EF4-FFF2-40B4-BE49-F238E27FC236}">
                <a16:creationId xmlns:a16="http://schemas.microsoft.com/office/drawing/2014/main" id="{69498D47-1904-B343-B72E-4AEB78727854}"/>
              </a:ext>
            </a:extLst>
          </p:cNvPr>
          <p:cNvSpPr/>
          <p:nvPr/>
        </p:nvSpPr>
        <p:spPr>
          <a:xfrm>
            <a:off x="2880202" y="5175186"/>
            <a:ext cx="688278" cy="1175608"/>
          </a:xfrm>
          <a:custGeom>
            <a:avLst/>
            <a:gdLst>
              <a:gd name="connsiteX0" fmla="*/ 184467 w 688278"/>
              <a:gd name="connsiteY0" fmla="*/ 1047020 h 1175608"/>
              <a:gd name="connsiteX1" fmla="*/ 534511 w 688278"/>
              <a:gd name="connsiteY1" fmla="*/ 1082739 h 1175608"/>
              <a:gd name="connsiteX2" fmla="*/ 677386 w 688278"/>
              <a:gd name="connsiteY2" fmla="*/ 418370 h 1175608"/>
              <a:gd name="connsiteX3" fmla="*/ 605948 w 688278"/>
              <a:gd name="connsiteY3" fmla="*/ 39752 h 1175608"/>
              <a:gd name="connsiteX4" fmla="*/ 34448 w 688278"/>
              <a:gd name="connsiteY4" fmla="*/ 139764 h 1175608"/>
              <a:gd name="connsiteX5" fmla="*/ 113029 w 688278"/>
              <a:gd name="connsiteY5" fmla="*/ 1175608 h 1175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8278" h="1175608">
                <a:moveTo>
                  <a:pt x="184467" y="1047020"/>
                </a:moveTo>
                <a:cubicBezTo>
                  <a:pt x="318412" y="1117267"/>
                  <a:pt x="452358" y="1187514"/>
                  <a:pt x="534511" y="1082739"/>
                </a:cubicBezTo>
                <a:cubicBezTo>
                  <a:pt x="616664" y="977964"/>
                  <a:pt x="665480" y="592201"/>
                  <a:pt x="677386" y="418370"/>
                </a:cubicBezTo>
                <a:cubicBezTo>
                  <a:pt x="689292" y="244539"/>
                  <a:pt x="713104" y="86186"/>
                  <a:pt x="605948" y="39752"/>
                </a:cubicBezTo>
                <a:cubicBezTo>
                  <a:pt x="498792" y="-6682"/>
                  <a:pt x="116601" y="-49545"/>
                  <a:pt x="34448" y="139764"/>
                </a:cubicBezTo>
                <a:cubicBezTo>
                  <a:pt x="-47705" y="329073"/>
                  <a:pt x="32662" y="752340"/>
                  <a:pt x="113029" y="117560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Slide Number Placeholder 3">
            <a:extLst>
              <a:ext uri="{FF2B5EF4-FFF2-40B4-BE49-F238E27FC236}">
                <a16:creationId xmlns:a16="http://schemas.microsoft.com/office/drawing/2014/main" id="{DEE6E23F-60B2-0640-8176-E5F8BE36CA74}"/>
              </a:ext>
            </a:extLst>
          </p:cNvPr>
          <p:cNvSpPr>
            <a:spLocks noGrp="1"/>
          </p:cNvSpPr>
          <p:nvPr>
            <p:ph type="sldNum" sz="quarter" idx="12"/>
          </p:nvPr>
        </p:nvSpPr>
        <p:spPr/>
        <p:txBody>
          <a:bodyPr/>
          <a:lstStyle/>
          <a:p>
            <a:fld id="{652E326F-2974-0E46-BE41-4A2DFAACED48}" type="slidenum">
              <a:rPr lang="en-AU" smtClean="0"/>
              <a:t>15</a:t>
            </a:fld>
            <a:endParaRPr lang="en-AU"/>
          </a:p>
        </p:txBody>
      </p:sp>
    </p:spTree>
    <p:extLst>
      <p:ext uri="{BB962C8B-B14F-4D97-AF65-F5344CB8AC3E}">
        <p14:creationId xmlns:p14="http://schemas.microsoft.com/office/powerpoint/2010/main" val="1943763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288E9-3C20-9543-8607-19E25FB99E63}"/>
              </a:ext>
            </a:extLst>
          </p:cNvPr>
          <p:cNvSpPr>
            <a:spLocks noGrp="1"/>
          </p:cNvSpPr>
          <p:nvPr>
            <p:ph type="title"/>
          </p:nvPr>
        </p:nvSpPr>
        <p:spPr/>
        <p:txBody>
          <a:bodyPr/>
          <a:lstStyle/>
          <a:p>
            <a:r>
              <a:rPr lang="en-AU" dirty="0"/>
              <a:t>“Base Test” September 2020</a:t>
            </a:r>
          </a:p>
        </p:txBody>
      </p:sp>
      <p:graphicFrame>
        <p:nvGraphicFramePr>
          <p:cNvPr id="4" name="Content Placeholder 3">
            <a:extLst>
              <a:ext uri="{FF2B5EF4-FFF2-40B4-BE49-F238E27FC236}">
                <a16:creationId xmlns:a16="http://schemas.microsoft.com/office/drawing/2014/main" id="{079FBF81-8FAC-E242-931E-471B07AAB73B}"/>
              </a:ext>
            </a:extLst>
          </p:cNvPr>
          <p:cNvGraphicFramePr>
            <a:graphicFrameLocks noGrp="1"/>
          </p:cNvGraphicFramePr>
          <p:nvPr>
            <p:ph idx="1"/>
            <p:extLst>
              <p:ext uri="{D42A27DB-BD31-4B8C-83A1-F6EECF244321}">
                <p14:modId xmlns:p14="http://schemas.microsoft.com/office/powerpoint/2010/main" val="846235423"/>
              </p:ext>
            </p:extLst>
          </p:nvPr>
        </p:nvGraphicFramePr>
        <p:xfrm>
          <a:off x="3521869" y="2143125"/>
          <a:ext cx="4187032" cy="3104762"/>
        </p:xfrm>
        <a:graphic>
          <a:graphicData uri="http://schemas.openxmlformats.org/drawingml/2006/table">
            <a:tbl>
              <a:tblPr>
                <a:tableStyleId>{5C22544A-7EE6-4342-B048-85BDC9FD1C3A}</a:tableStyleId>
              </a:tblPr>
              <a:tblGrid>
                <a:gridCol w="510513">
                  <a:extLst>
                    <a:ext uri="{9D8B030D-6E8A-4147-A177-3AD203B41FA5}">
                      <a16:colId xmlns:a16="http://schemas.microsoft.com/office/drawing/2014/main" val="3061742113"/>
                    </a:ext>
                  </a:extLst>
                </a:gridCol>
                <a:gridCol w="757536">
                  <a:extLst>
                    <a:ext uri="{9D8B030D-6E8A-4147-A177-3AD203B41FA5}">
                      <a16:colId xmlns:a16="http://schemas.microsoft.com/office/drawing/2014/main" val="709121475"/>
                    </a:ext>
                  </a:extLst>
                </a:gridCol>
                <a:gridCol w="332151">
                  <a:extLst>
                    <a:ext uri="{9D8B030D-6E8A-4147-A177-3AD203B41FA5}">
                      <a16:colId xmlns:a16="http://schemas.microsoft.com/office/drawing/2014/main" val="3141680743"/>
                    </a:ext>
                  </a:extLst>
                </a:gridCol>
                <a:gridCol w="1215857">
                  <a:extLst>
                    <a:ext uri="{9D8B030D-6E8A-4147-A177-3AD203B41FA5}">
                      <a16:colId xmlns:a16="http://schemas.microsoft.com/office/drawing/2014/main" val="937930882"/>
                    </a:ext>
                  </a:extLst>
                </a:gridCol>
                <a:gridCol w="691663">
                  <a:extLst>
                    <a:ext uri="{9D8B030D-6E8A-4147-A177-3AD203B41FA5}">
                      <a16:colId xmlns:a16="http://schemas.microsoft.com/office/drawing/2014/main" val="2911622406"/>
                    </a:ext>
                  </a:extLst>
                </a:gridCol>
                <a:gridCol w="679312">
                  <a:extLst>
                    <a:ext uri="{9D8B030D-6E8A-4147-A177-3AD203B41FA5}">
                      <a16:colId xmlns:a16="http://schemas.microsoft.com/office/drawing/2014/main" val="2929105554"/>
                    </a:ext>
                  </a:extLst>
                </a:gridCol>
              </a:tblGrid>
              <a:tr h="256447">
                <a:tc>
                  <a:txBody>
                    <a:bodyPr/>
                    <a:lstStyle/>
                    <a:p>
                      <a:pPr algn="l" fontAlgn="b"/>
                      <a:r>
                        <a:rPr lang="en-AU" sz="1800" u="none" strike="noStrike">
                          <a:effectLst/>
                        </a:rPr>
                        <a:t>Size</a:t>
                      </a:r>
                      <a:endParaRPr lang="en-AU" sz="18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800" u="none" strike="noStrike" dirty="0">
                          <a:effectLst/>
                        </a:rPr>
                        <a:t>Tests</a:t>
                      </a:r>
                      <a:endParaRPr lang="en-AU" sz="1800" b="1"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endParaRPr lang="en-AU" sz="18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800" u="none" strike="noStrike">
                          <a:effectLst/>
                        </a:rPr>
                        <a:t>Passed</a:t>
                      </a:r>
                      <a:endParaRPr lang="en-AU" sz="18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800" u="none" strike="noStrike">
                          <a:effectLst/>
                        </a:rPr>
                        <a:t>Failed</a:t>
                      </a:r>
                      <a:endParaRPr lang="en-AU" sz="18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800" u="none" strike="noStrike">
                          <a:effectLst/>
                        </a:rPr>
                        <a:t>Rate</a:t>
                      </a:r>
                      <a:endParaRPr lang="en-AU" sz="18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55144004"/>
                  </a:ext>
                </a:extLst>
              </a:tr>
              <a:tr h="256447">
                <a:tc>
                  <a:txBody>
                    <a:bodyPr/>
                    <a:lstStyle/>
                    <a:p>
                      <a:pPr algn="ctr" fontAlgn="b"/>
                      <a:r>
                        <a:rPr lang="en-AU" sz="1050" u="none" strike="noStrike" dirty="0">
                          <a:effectLst/>
                        </a:rPr>
                        <a:t>1230</a:t>
                      </a:r>
                      <a:endParaRPr lang="en-AU" sz="105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4,303,845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4,282,457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21,388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050" u="none" strike="noStrike">
                          <a:effectLst/>
                        </a:rPr>
                        <a:t>0.50%</a:t>
                      </a:r>
                      <a:endParaRPr lang="en-AU" sz="105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99693793"/>
                  </a:ext>
                </a:extLst>
              </a:tr>
              <a:tr h="256447">
                <a:tc>
                  <a:txBody>
                    <a:bodyPr/>
                    <a:lstStyle/>
                    <a:p>
                      <a:pPr algn="ctr" fontAlgn="b"/>
                      <a:r>
                        <a:rPr lang="en-AU" sz="1050" u="none" strike="noStrike" dirty="0">
                          <a:effectLst/>
                        </a:rPr>
                        <a:t>1270</a:t>
                      </a:r>
                      <a:endParaRPr lang="en-AU" sz="105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4,308,667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4,287,046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21,621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050" u="none" strike="noStrike">
                          <a:effectLst/>
                        </a:rPr>
                        <a:t>0.50%</a:t>
                      </a:r>
                      <a:endParaRPr lang="en-AU" sz="105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90354167"/>
                  </a:ext>
                </a:extLst>
              </a:tr>
              <a:tr h="256447">
                <a:tc>
                  <a:txBody>
                    <a:bodyPr/>
                    <a:lstStyle/>
                    <a:p>
                      <a:pPr algn="ctr" fontAlgn="b"/>
                      <a:r>
                        <a:rPr lang="en-AU" sz="1050" u="none" strike="noStrike" dirty="0">
                          <a:effectLst/>
                        </a:rPr>
                        <a:t>1310</a:t>
                      </a:r>
                      <a:endParaRPr lang="en-AU" sz="105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4,307,456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4,286,064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21,392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050" u="none" strike="noStrike">
                          <a:effectLst/>
                        </a:rPr>
                        <a:t>0.50%</a:t>
                      </a:r>
                      <a:endParaRPr lang="en-AU" sz="105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47190367"/>
                  </a:ext>
                </a:extLst>
              </a:tr>
              <a:tr h="256447">
                <a:tc>
                  <a:txBody>
                    <a:bodyPr/>
                    <a:lstStyle/>
                    <a:p>
                      <a:pPr algn="ctr" fontAlgn="b"/>
                      <a:r>
                        <a:rPr lang="en-AU" sz="1050" u="none" strike="noStrike" dirty="0">
                          <a:effectLst/>
                        </a:rPr>
                        <a:t>1350</a:t>
                      </a:r>
                      <a:endParaRPr lang="en-AU" sz="105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dirty="0">
                          <a:effectLst/>
                        </a:rPr>
                        <a:t>    4,304,230 </a:t>
                      </a:r>
                      <a:endParaRPr lang="en-AU" sz="105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4,282,752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21,478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050" u="none" strike="noStrike">
                          <a:effectLst/>
                        </a:rPr>
                        <a:t>0.50%</a:t>
                      </a:r>
                      <a:endParaRPr lang="en-AU" sz="105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14886961"/>
                  </a:ext>
                </a:extLst>
              </a:tr>
              <a:tr h="256447">
                <a:tc>
                  <a:txBody>
                    <a:bodyPr/>
                    <a:lstStyle/>
                    <a:p>
                      <a:pPr algn="ctr" fontAlgn="b"/>
                      <a:r>
                        <a:rPr lang="en-AU" sz="1050" u="none" strike="noStrike">
                          <a:effectLst/>
                        </a:rPr>
                        <a:t>1390</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dirty="0">
                          <a:effectLst/>
                        </a:rPr>
                        <a:t>    4,310,182 </a:t>
                      </a:r>
                      <a:endParaRPr lang="en-AU" sz="105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4,288,413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21,769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050" u="none" strike="noStrike">
                          <a:effectLst/>
                        </a:rPr>
                        <a:t>0.51%</a:t>
                      </a:r>
                      <a:endParaRPr lang="en-AU" sz="105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82553747"/>
                  </a:ext>
                </a:extLst>
              </a:tr>
              <a:tr h="256447">
                <a:tc>
                  <a:txBody>
                    <a:bodyPr/>
                    <a:lstStyle/>
                    <a:p>
                      <a:pPr algn="ctr" fontAlgn="b"/>
                      <a:r>
                        <a:rPr lang="en-AU" sz="1050" u="none" strike="noStrike">
                          <a:effectLst/>
                        </a:rPr>
                        <a:t>1430</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dirty="0">
                          <a:effectLst/>
                        </a:rPr>
                        <a:t>    4,303,906 </a:t>
                      </a:r>
                      <a:endParaRPr lang="en-AU" sz="105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4,281,858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22,048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050" u="none" strike="noStrike">
                          <a:effectLst/>
                        </a:rPr>
                        <a:t>0.51%</a:t>
                      </a:r>
                      <a:endParaRPr lang="en-AU" sz="105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44791209"/>
                  </a:ext>
                </a:extLst>
              </a:tr>
              <a:tr h="256447">
                <a:tc>
                  <a:txBody>
                    <a:bodyPr/>
                    <a:lstStyle/>
                    <a:p>
                      <a:pPr algn="ctr" fontAlgn="b"/>
                      <a:r>
                        <a:rPr lang="en-AU" sz="1050" u="none" strike="noStrike">
                          <a:effectLst/>
                        </a:rPr>
                        <a:t>1470</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dirty="0">
                          <a:effectLst/>
                        </a:rPr>
                        <a:t>    4,308,722 </a:t>
                      </a:r>
                      <a:endParaRPr lang="en-AU" sz="105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4,269,785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38,937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050" u="none" strike="noStrike">
                          <a:effectLst/>
                        </a:rPr>
                        <a:t>0.90%</a:t>
                      </a:r>
                      <a:endParaRPr lang="en-AU" sz="105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43996540"/>
                  </a:ext>
                </a:extLst>
              </a:tr>
              <a:tr h="256447">
                <a:tc>
                  <a:txBody>
                    <a:bodyPr/>
                    <a:lstStyle/>
                    <a:p>
                      <a:pPr algn="ctr" fontAlgn="b"/>
                      <a:r>
                        <a:rPr lang="en-AU" sz="1050" u="none" strike="noStrike">
                          <a:effectLst/>
                        </a:rPr>
                        <a:t>1510</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dirty="0">
                          <a:effectLst/>
                        </a:rPr>
                        <a:t>    4,303,923 </a:t>
                      </a:r>
                      <a:endParaRPr lang="en-AU" sz="105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4,197,910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106,013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050" u="none" strike="noStrike">
                          <a:effectLst/>
                        </a:rPr>
                        <a:t>2.46%</a:t>
                      </a:r>
                      <a:endParaRPr lang="en-AU" sz="105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49704728"/>
                  </a:ext>
                </a:extLst>
              </a:tr>
              <a:tr h="256447">
                <a:tc>
                  <a:txBody>
                    <a:bodyPr/>
                    <a:lstStyle/>
                    <a:p>
                      <a:pPr algn="ctr" fontAlgn="b"/>
                      <a:r>
                        <a:rPr lang="en-AU" sz="1050" u="none" strike="noStrike" dirty="0">
                          <a:effectLst/>
                        </a:rPr>
                        <a:t>1550</a:t>
                      </a:r>
                      <a:endParaRPr lang="en-AU" sz="105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dirty="0">
                          <a:effectLst/>
                        </a:rPr>
                        <a:t>    4,306,824 </a:t>
                      </a:r>
                      <a:endParaRPr lang="en-AU" sz="105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4,194,465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112,359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050" u="none" strike="noStrike">
                          <a:effectLst/>
                        </a:rPr>
                        <a:t>2.61%</a:t>
                      </a:r>
                      <a:endParaRPr lang="en-AU" sz="105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05211326"/>
                  </a:ext>
                </a:extLst>
              </a:tr>
              <a:tr h="256447">
                <a:tc>
                  <a:txBody>
                    <a:bodyPr/>
                    <a:lstStyle/>
                    <a:p>
                      <a:pPr algn="ctr" fontAlgn="b"/>
                      <a:r>
                        <a:rPr lang="en-AU" sz="1050" u="none" strike="noStrike" dirty="0">
                          <a:effectLst/>
                        </a:rPr>
                        <a:t>1590</a:t>
                      </a:r>
                      <a:endParaRPr lang="en-AU" sz="105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4,300,559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4,187,575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112,984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050" u="none" strike="noStrike">
                          <a:effectLst/>
                        </a:rPr>
                        <a:t>2.63%</a:t>
                      </a:r>
                      <a:endParaRPr lang="en-AU" sz="105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98257059"/>
                  </a:ext>
                </a:extLst>
              </a:tr>
              <a:tr h="256447">
                <a:tc>
                  <a:txBody>
                    <a:bodyPr/>
                    <a:lstStyle/>
                    <a:p>
                      <a:pPr algn="ctr" fontAlgn="b"/>
                      <a:r>
                        <a:rPr lang="en-AU" sz="1050" u="none" strike="noStrike" dirty="0">
                          <a:effectLst/>
                        </a:rPr>
                        <a:t>1630</a:t>
                      </a:r>
                      <a:endParaRPr lang="en-AU" sz="105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dirty="0">
                          <a:effectLst/>
                        </a:rPr>
                        <a:t>    4,305,525 </a:t>
                      </a:r>
                      <a:endParaRPr lang="en-AU" sz="105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4,191,994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050" u="none" strike="noStrike">
                          <a:effectLst/>
                        </a:rPr>
                        <a:t>     113,531 </a:t>
                      </a:r>
                      <a:endParaRPr lang="en-AU" sz="105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050" u="none" strike="noStrike" dirty="0">
                          <a:effectLst/>
                        </a:rPr>
                        <a:t>2.64%</a:t>
                      </a:r>
                      <a:endParaRPr lang="en-AU" sz="105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49276708"/>
                  </a:ext>
                </a:extLst>
              </a:tr>
            </a:tbl>
          </a:graphicData>
        </a:graphic>
      </p:graphicFrame>
      <p:sp>
        <p:nvSpPr>
          <p:cNvPr id="5" name="Freeform 4">
            <a:extLst>
              <a:ext uri="{FF2B5EF4-FFF2-40B4-BE49-F238E27FC236}">
                <a16:creationId xmlns:a16="http://schemas.microsoft.com/office/drawing/2014/main" id="{AFEFB9EB-25F1-B841-A5B7-8039CE421A38}"/>
              </a:ext>
            </a:extLst>
          </p:cNvPr>
          <p:cNvSpPr/>
          <p:nvPr/>
        </p:nvSpPr>
        <p:spPr>
          <a:xfrm>
            <a:off x="7841154" y="4000501"/>
            <a:ext cx="688484" cy="185737"/>
          </a:xfrm>
          <a:custGeom>
            <a:avLst/>
            <a:gdLst>
              <a:gd name="connsiteX0" fmla="*/ 245571 w 688484"/>
              <a:gd name="connsiteY0" fmla="*/ 71437 h 185737"/>
              <a:gd name="connsiteX1" fmla="*/ 688484 w 688484"/>
              <a:gd name="connsiteY1" fmla="*/ 78581 h 185737"/>
              <a:gd name="connsiteX2" fmla="*/ 16971 w 688484"/>
              <a:gd name="connsiteY2" fmla="*/ 85725 h 185737"/>
              <a:gd name="connsiteX3" fmla="*/ 188421 w 688484"/>
              <a:gd name="connsiteY3" fmla="*/ 0 h 185737"/>
              <a:gd name="connsiteX4" fmla="*/ 2684 w 688484"/>
              <a:gd name="connsiteY4" fmla="*/ 92869 h 185737"/>
              <a:gd name="connsiteX5" fmla="*/ 95553 w 688484"/>
              <a:gd name="connsiteY5" fmla="*/ 185737 h 185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8484" h="185737">
                <a:moveTo>
                  <a:pt x="245571" y="71437"/>
                </a:moveTo>
                <a:lnTo>
                  <a:pt x="688484" y="78581"/>
                </a:lnTo>
                <a:cubicBezTo>
                  <a:pt x="650384" y="80962"/>
                  <a:pt x="100315" y="98822"/>
                  <a:pt x="16971" y="85725"/>
                </a:cubicBezTo>
                <a:cubicBezTo>
                  <a:pt x="-66373" y="72628"/>
                  <a:pt x="188421" y="0"/>
                  <a:pt x="188421" y="0"/>
                </a:cubicBezTo>
                <a:cubicBezTo>
                  <a:pt x="186040" y="1191"/>
                  <a:pt x="18162" y="61913"/>
                  <a:pt x="2684" y="92869"/>
                </a:cubicBezTo>
                <a:cubicBezTo>
                  <a:pt x="-12794" y="123825"/>
                  <a:pt x="41379" y="154781"/>
                  <a:pt x="95553" y="18573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extBox 5">
            <a:extLst>
              <a:ext uri="{FF2B5EF4-FFF2-40B4-BE49-F238E27FC236}">
                <a16:creationId xmlns:a16="http://schemas.microsoft.com/office/drawing/2014/main" id="{FC834EAC-32EE-E64D-99C1-F99ECF4BBE30}"/>
              </a:ext>
            </a:extLst>
          </p:cNvPr>
          <p:cNvSpPr txBox="1"/>
          <p:nvPr/>
        </p:nvSpPr>
        <p:spPr>
          <a:xfrm>
            <a:off x="8661891" y="3863072"/>
            <a:ext cx="2909771" cy="646331"/>
          </a:xfrm>
          <a:prstGeom prst="rect">
            <a:avLst/>
          </a:prstGeom>
          <a:noFill/>
        </p:spPr>
        <p:txBody>
          <a:bodyPr wrap="none" rtlCol="0">
            <a:spAutoFit/>
          </a:bodyPr>
          <a:lstStyle/>
          <a:p>
            <a:r>
              <a:rPr lang="en-AU" dirty="0">
                <a:latin typeface="AhnbergHand" pitchFamily="2" charset="0"/>
              </a:rPr>
              <a:t>Onset of server UDP </a:t>
            </a:r>
          </a:p>
          <a:p>
            <a:r>
              <a:rPr lang="en-AU" dirty="0">
                <a:latin typeface="AhnbergHand" pitchFamily="2" charset="0"/>
              </a:rPr>
              <a:t>fragmentation</a:t>
            </a:r>
          </a:p>
        </p:txBody>
      </p:sp>
      <p:sp>
        <p:nvSpPr>
          <p:cNvPr id="3" name="Freeform 2">
            <a:extLst>
              <a:ext uri="{FF2B5EF4-FFF2-40B4-BE49-F238E27FC236}">
                <a16:creationId xmlns:a16="http://schemas.microsoft.com/office/drawing/2014/main" id="{7FEE7FFE-E283-EB45-BDDB-DB4347E728E8}"/>
              </a:ext>
            </a:extLst>
          </p:cNvPr>
          <p:cNvSpPr/>
          <p:nvPr/>
        </p:nvSpPr>
        <p:spPr>
          <a:xfrm>
            <a:off x="2315817" y="4045226"/>
            <a:ext cx="1222660" cy="168965"/>
          </a:xfrm>
          <a:custGeom>
            <a:avLst/>
            <a:gdLst>
              <a:gd name="connsiteX0" fmla="*/ 0 w 1222660"/>
              <a:gd name="connsiteY0" fmla="*/ 89452 h 168965"/>
              <a:gd name="connsiteX1" fmla="*/ 1123122 w 1222660"/>
              <a:gd name="connsiteY1" fmla="*/ 79513 h 168965"/>
              <a:gd name="connsiteX2" fmla="*/ 954157 w 1222660"/>
              <a:gd name="connsiteY2" fmla="*/ 0 h 168965"/>
              <a:gd name="connsiteX3" fmla="*/ 1222513 w 1222660"/>
              <a:gd name="connsiteY3" fmla="*/ 79513 h 168965"/>
              <a:gd name="connsiteX4" fmla="*/ 983974 w 1222660"/>
              <a:gd name="connsiteY4" fmla="*/ 168965 h 1689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22660" h="168965">
                <a:moveTo>
                  <a:pt x="0" y="89452"/>
                </a:moveTo>
                <a:lnTo>
                  <a:pt x="1123122" y="79513"/>
                </a:lnTo>
                <a:cubicBezTo>
                  <a:pt x="1282148" y="64604"/>
                  <a:pt x="937592" y="0"/>
                  <a:pt x="954157" y="0"/>
                </a:cubicBezTo>
                <a:cubicBezTo>
                  <a:pt x="970722" y="0"/>
                  <a:pt x="1217544" y="51352"/>
                  <a:pt x="1222513" y="79513"/>
                </a:cubicBezTo>
                <a:cubicBezTo>
                  <a:pt x="1227482" y="107674"/>
                  <a:pt x="1105728" y="138319"/>
                  <a:pt x="983974" y="16896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Slide Number Placeholder 6">
            <a:extLst>
              <a:ext uri="{FF2B5EF4-FFF2-40B4-BE49-F238E27FC236}">
                <a16:creationId xmlns:a16="http://schemas.microsoft.com/office/drawing/2014/main" id="{B101256E-6C22-544A-953C-9EEC6BEDE86D}"/>
              </a:ext>
            </a:extLst>
          </p:cNvPr>
          <p:cNvSpPr>
            <a:spLocks noGrp="1"/>
          </p:cNvSpPr>
          <p:nvPr>
            <p:ph type="sldNum" sz="quarter" idx="12"/>
          </p:nvPr>
        </p:nvSpPr>
        <p:spPr/>
        <p:txBody>
          <a:bodyPr/>
          <a:lstStyle/>
          <a:p>
            <a:fld id="{652E326F-2974-0E46-BE41-4A2DFAACED48}" type="slidenum">
              <a:rPr lang="en-AU" smtClean="0"/>
              <a:t>16</a:t>
            </a:fld>
            <a:endParaRPr lang="en-AU"/>
          </a:p>
        </p:txBody>
      </p:sp>
    </p:spTree>
    <p:extLst>
      <p:ext uri="{BB962C8B-B14F-4D97-AF65-F5344CB8AC3E}">
        <p14:creationId xmlns:p14="http://schemas.microsoft.com/office/powerpoint/2010/main" val="25851215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84426-D363-224D-8366-D7C8D63A95E4}"/>
              </a:ext>
            </a:extLst>
          </p:cNvPr>
          <p:cNvSpPr>
            <a:spLocks noGrp="1"/>
          </p:cNvSpPr>
          <p:nvPr>
            <p:ph type="title"/>
          </p:nvPr>
        </p:nvSpPr>
        <p:spPr/>
        <p:txBody>
          <a:bodyPr/>
          <a:lstStyle/>
          <a:p>
            <a:r>
              <a:rPr lang="en-AU" dirty="0"/>
              <a:t>TCP behaviour</a:t>
            </a:r>
          </a:p>
        </p:txBody>
      </p:sp>
      <p:sp>
        <p:nvSpPr>
          <p:cNvPr id="3" name="Content Placeholder 2">
            <a:extLst>
              <a:ext uri="{FF2B5EF4-FFF2-40B4-BE49-F238E27FC236}">
                <a16:creationId xmlns:a16="http://schemas.microsoft.com/office/drawing/2014/main" id="{62CB6C0B-12F4-0B48-B9C2-5BA15393C792}"/>
              </a:ext>
            </a:extLst>
          </p:cNvPr>
          <p:cNvSpPr>
            <a:spLocks noGrp="1"/>
          </p:cNvSpPr>
          <p:nvPr>
            <p:ph idx="1"/>
          </p:nvPr>
        </p:nvSpPr>
        <p:spPr/>
        <p:txBody>
          <a:bodyPr/>
          <a:lstStyle/>
          <a:p>
            <a:pPr marL="0" indent="0">
              <a:buNone/>
            </a:pPr>
            <a:r>
              <a:rPr lang="en-AU" dirty="0"/>
              <a:t>This selects the subset of cases where the recursive resolver was passed a truncated UDP response, which should trigger the resolver to use TCP</a:t>
            </a:r>
          </a:p>
        </p:txBody>
      </p:sp>
      <p:sp>
        <p:nvSpPr>
          <p:cNvPr id="5" name="TextBox 4">
            <a:extLst>
              <a:ext uri="{FF2B5EF4-FFF2-40B4-BE49-F238E27FC236}">
                <a16:creationId xmlns:a16="http://schemas.microsoft.com/office/drawing/2014/main" id="{2A407C73-BC54-4543-A80E-0AB68B821397}"/>
              </a:ext>
            </a:extLst>
          </p:cNvPr>
          <p:cNvSpPr txBox="1"/>
          <p:nvPr/>
        </p:nvSpPr>
        <p:spPr>
          <a:xfrm>
            <a:off x="7165181" y="5388570"/>
            <a:ext cx="3936207" cy="923330"/>
          </a:xfrm>
          <a:prstGeom prst="rect">
            <a:avLst/>
          </a:prstGeom>
          <a:noFill/>
        </p:spPr>
        <p:txBody>
          <a:bodyPr wrap="square" rtlCol="0">
            <a:spAutoFit/>
          </a:bodyPr>
          <a:lstStyle/>
          <a:p>
            <a:r>
              <a:rPr lang="en-AU" dirty="0">
                <a:latin typeface="AhnbergHand" pitchFamily="2" charset="0"/>
              </a:rPr>
              <a:t>Responses which are larger than 1,430 octets show a higher loss rate</a:t>
            </a:r>
          </a:p>
        </p:txBody>
      </p:sp>
      <p:graphicFrame>
        <p:nvGraphicFramePr>
          <p:cNvPr id="6" name="Table 5">
            <a:extLst>
              <a:ext uri="{FF2B5EF4-FFF2-40B4-BE49-F238E27FC236}">
                <a16:creationId xmlns:a16="http://schemas.microsoft.com/office/drawing/2014/main" id="{A237C837-A785-0E44-BEC9-DA575ADB05D1}"/>
              </a:ext>
            </a:extLst>
          </p:cNvPr>
          <p:cNvGraphicFramePr>
            <a:graphicFrameLocks noGrp="1"/>
          </p:cNvGraphicFramePr>
          <p:nvPr>
            <p:extLst>
              <p:ext uri="{D42A27DB-BD31-4B8C-83A1-F6EECF244321}">
                <p14:modId xmlns:p14="http://schemas.microsoft.com/office/powerpoint/2010/main" val="3635999556"/>
              </p:ext>
            </p:extLst>
          </p:nvPr>
        </p:nvGraphicFramePr>
        <p:xfrm>
          <a:off x="1415256" y="3738563"/>
          <a:ext cx="5346698" cy="2438400"/>
        </p:xfrm>
        <a:graphic>
          <a:graphicData uri="http://schemas.openxmlformats.org/drawingml/2006/table">
            <a:tbl>
              <a:tblPr>
                <a:tableStyleId>{5C22544A-7EE6-4342-B048-85BDC9FD1C3A}</a:tableStyleId>
              </a:tblPr>
              <a:tblGrid>
                <a:gridCol w="393466">
                  <a:extLst>
                    <a:ext uri="{9D8B030D-6E8A-4147-A177-3AD203B41FA5}">
                      <a16:colId xmlns:a16="http://schemas.microsoft.com/office/drawing/2014/main" val="4162107037"/>
                    </a:ext>
                  </a:extLst>
                </a:gridCol>
                <a:gridCol w="583853">
                  <a:extLst>
                    <a:ext uri="{9D8B030D-6E8A-4147-A177-3AD203B41FA5}">
                      <a16:colId xmlns:a16="http://schemas.microsoft.com/office/drawing/2014/main" val="3635793332"/>
                    </a:ext>
                  </a:extLst>
                </a:gridCol>
                <a:gridCol w="583853">
                  <a:extLst>
                    <a:ext uri="{9D8B030D-6E8A-4147-A177-3AD203B41FA5}">
                      <a16:colId xmlns:a16="http://schemas.microsoft.com/office/drawing/2014/main" val="1853762146"/>
                    </a:ext>
                  </a:extLst>
                </a:gridCol>
                <a:gridCol w="609238">
                  <a:extLst>
                    <a:ext uri="{9D8B030D-6E8A-4147-A177-3AD203B41FA5}">
                      <a16:colId xmlns:a16="http://schemas.microsoft.com/office/drawing/2014/main" val="390922536"/>
                    </a:ext>
                  </a:extLst>
                </a:gridCol>
                <a:gridCol w="533083">
                  <a:extLst>
                    <a:ext uri="{9D8B030D-6E8A-4147-A177-3AD203B41FA5}">
                      <a16:colId xmlns:a16="http://schemas.microsoft.com/office/drawing/2014/main" val="2750522515"/>
                    </a:ext>
                  </a:extLst>
                </a:gridCol>
                <a:gridCol w="523564">
                  <a:extLst>
                    <a:ext uri="{9D8B030D-6E8A-4147-A177-3AD203B41FA5}">
                      <a16:colId xmlns:a16="http://schemas.microsoft.com/office/drawing/2014/main" val="384063389"/>
                    </a:ext>
                  </a:extLst>
                </a:gridCol>
                <a:gridCol w="698085">
                  <a:extLst>
                    <a:ext uri="{9D8B030D-6E8A-4147-A177-3AD203B41FA5}">
                      <a16:colId xmlns:a16="http://schemas.microsoft.com/office/drawing/2014/main" val="4122598635"/>
                    </a:ext>
                  </a:extLst>
                </a:gridCol>
                <a:gridCol w="685393">
                  <a:extLst>
                    <a:ext uri="{9D8B030D-6E8A-4147-A177-3AD203B41FA5}">
                      <a16:colId xmlns:a16="http://schemas.microsoft.com/office/drawing/2014/main" val="2261627244"/>
                    </a:ext>
                  </a:extLst>
                </a:gridCol>
                <a:gridCol w="736163">
                  <a:extLst>
                    <a:ext uri="{9D8B030D-6E8A-4147-A177-3AD203B41FA5}">
                      <a16:colId xmlns:a16="http://schemas.microsoft.com/office/drawing/2014/main" val="1936331031"/>
                    </a:ext>
                  </a:extLst>
                </a:gridCol>
              </a:tblGrid>
              <a:tr h="203200">
                <a:tc>
                  <a:txBody>
                    <a:bodyPr/>
                    <a:lstStyle/>
                    <a:p>
                      <a:pPr algn="ctr" fontAlgn="b"/>
                      <a:r>
                        <a:rPr lang="en-AU" sz="1200" u="none" strike="noStrike">
                          <a:effectLst/>
                        </a:rPr>
                        <a:t>Size</a:t>
                      </a:r>
                      <a:endParaRPr lang="en-AU" sz="12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TCP Use</a:t>
                      </a:r>
                      <a:endParaRPr lang="en-AU" sz="12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endParaRPr lang="en-AU" sz="12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Pass</a:t>
                      </a:r>
                      <a:endParaRPr lang="en-AU" sz="12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Fail</a:t>
                      </a:r>
                      <a:endParaRPr lang="en-AU" sz="12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NO TCP</a:t>
                      </a:r>
                      <a:endParaRPr lang="en-AU" sz="12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NO ACK</a:t>
                      </a:r>
                      <a:endParaRPr lang="en-AU" sz="1200" b="1"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TCP OK</a:t>
                      </a:r>
                      <a:endParaRPr lang="en-AU" sz="12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79023202"/>
                  </a:ext>
                </a:extLst>
              </a:tr>
              <a:tr h="203200">
                <a:tc>
                  <a:txBody>
                    <a:bodyPr/>
                    <a:lstStyle/>
                    <a:p>
                      <a:pPr algn="r" fontAlgn="b"/>
                      <a:r>
                        <a:rPr lang="en-AU" sz="1200" u="none" strike="noStrike">
                          <a:effectLst/>
                        </a:rPr>
                        <a:t>1230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98.7%</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1.3%</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11.4%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28.3%</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60.3%</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9510981"/>
                  </a:ext>
                </a:extLst>
              </a:tr>
              <a:tr h="203200">
                <a:tc>
                  <a:txBody>
                    <a:bodyPr/>
                    <a:lstStyle/>
                    <a:p>
                      <a:pPr algn="r" fontAlgn="b"/>
                      <a:r>
                        <a:rPr lang="en-AU" sz="1200" u="none" strike="noStrike">
                          <a:effectLst/>
                        </a:rPr>
                        <a:t>1270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13%</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99.0%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12.2%</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27.7%</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60.1%</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23421142"/>
                  </a:ext>
                </a:extLst>
              </a:tr>
              <a:tr h="203200">
                <a:tc>
                  <a:txBody>
                    <a:bodyPr/>
                    <a:lstStyle/>
                    <a:p>
                      <a:pPr algn="r" fontAlgn="b"/>
                      <a:r>
                        <a:rPr lang="en-AU" sz="1200" u="none" strike="noStrike">
                          <a:effectLst/>
                        </a:rPr>
                        <a:t>1310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13%</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99.0%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13.2%</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26.4%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60.4%</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64403657"/>
                  </a:ext>
                </a:extLst>
              </a:tr>
              <a:tr h="203200">
                <a:tc>
                  <a:txBody>
                    <a:bodyPr/>
                    <a:lstStyle/>
                    <a:p>
                      <a:pPr algn="r" fontAlgn="b"/>
                      <a:r>
                        <a:rPr lang="en-AU" sz="1200" u="none" strike="noStrike">
                          <a:effectLst/>
                        </a:rPr>
                        <a:t>1350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13%</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99.0%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13.0%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27.9%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59.0%</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50578755"/>
                  </a:ext>
                </a:extLst>
              </a:tr>
              <a:tr h="203200">
                <a:tc>
                  <a:txBody>
                    <a:bodyPr/>
                    <a:lstStyle/>
                    <a:p>
                      <a:pPr algn="r" fontAlgn="b"/>
                      <a:r>
                        <a:rPr lang="en-AU" sz="1200" u="none" strike="noStrike">
                          <a:effectLst/>
                        </a:rPr>
                        <a:t>1390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99.0%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15.2%</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27.1%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57.7%</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41678252"/>
                  </a:ext>
                </a:extLst>
              </a:tr>
              <a:tr h="203200">
                <a:tc>
                  <a:txBody>
                    <a:bodyPr/>
                    <a:lstStyle/>
                    <a:p>
                      <a:pPr algn="r" fontAlgn="b"/>
                      <a:r>
                        <a:rPr lang="en-AU" sz="1200" u="none" strike="noStrike">
                          <a:effectLst/>
                        </a:rPr>
                        <a:t>1430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99.1%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15.7%</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25.9%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58.5%</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05029752"/>
                  </a:ext>
                </a:extLst>
              </a:tr>
              <a:tr h="203200">
                <a:tc>
                  <a:txBody>
                    <a:bodyPr/>
                    <a:lstStyle/>
                    <a:p>
                      <a:pPr algn="r" fontAlgn="b"/>
                      <a:r>
                        <a:rPr lang="en-AU" sz="1200" u="none" strike="noStrike">
                          <a:effectLst/>
                        </a:rPr>
                        <a:t>1470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30%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98.5%</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1.5%</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9.2%</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58.3%</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32.5%</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24748983"/>
                  </a:ext>
                </a:extLst>
              </a:tr>
              <a:tr h="203200">
                <a:tc>
                  <a:txBody>
                    <a:bodyPr/>
                    <a:lstStyle/>
                    <a:p>
                      <a:pPr algn="r" fontAlgn="b"/>
                      <a:r>
                        <a:rPr lang="en-AU" sz="1200" u="none" strike="noStrike">
                          <a:effectLst/>
                        </a:rPr>
                        <a:t>1510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36%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22.7%</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47.2%</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30.1%</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13347066"/>
                  </a:ext>
                </a:extLst>
              </a:tr>
              <a:tr h="203200">
                <a:tc>
                  <a:txBody>
                    <a:bodyPr/>
                    <a:lstStyle/>
                    <a:p>
                      <a:pPr algn="r" fontAlgn="b"/>
                      <a:r>
                        <a:rPr lang="en-AU" sz="1200" u="none" strike="noStrike">
                          <a:effectLst/>
                        </a:rPr>
                        <a:t>1550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36%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23.2%</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46.8%</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30.0%</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12137255"/>
                  </a:ext>
                </a:extLst>
              </a:tr>
              <a:tr h="203200">
                <a:tc>
                  <a:txBody>
                    <a:bodyPr/>
                    <a:lstStyle/>
                    <a:p>
                      <a:pPr algn="r" fontAlgn="b"/>
                      <a:r>
                        <a:rPr lang="en-AU" sz="1200" u="none" strike="noStrike">
                          <a:effectLst/>
                        </a:rPr>
                        <a:t>1590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36%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24.5%</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45.7%</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29.8%</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4093553"/>
                  </a:ext>
                </a:extLst>
              </a:tr>
              <a:tr h="203200">
                <a:tc>
                  <a:txBody>
                    <a:bodyPr/>
                    <a:lstStyle/>
                    <a:p>
                      <a:pPr algn="r" fontAlgn="b"/>
                      <a:r>
                        <a:rPr lang="en-AU" sz="1200" u="none" strike="noStrike">
                          <a:effectLst/>
                        </a:rPr>
                        <a:t>1630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36%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25.6%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45.5%</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dirty="0">
                          <a:effectLst/>
                        </a:rPr>
                        <a:t>28.9%</a:t>
                      </a:r>
                      <a:endParaRPr lang="en-AU"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76904631"/>
                  </a:ext>
                </a:extLst>
              </a:tr>
            </a:tbl>
          </a:graphicData>
        </a:graphic>
      </p:graphicFrame>
      <p:sp>
        <p:nvSpPr>
          <p:cNvPr id="8" name="Freeform 7">
            <a:extLst>
              <a:ext uri="{FF2B5EF4-FFF2-40B4-BE49-F238E27FC236}">
                <a16:creationId xmlns:a16="http://schemas.microsoft.com/office/drawing/2014/main" id="{5D7415A9-665D-F74F-97B1-3F87BD37BE64}"/>
              </a:ext>
            </a:extLst>
          </p:cNvPr>
          <p:cNvSpPr/>
          <p:nvPr/>
        </p:nvSpPr>
        <p:spPr>
          <a:xfrm>
            <a:off x="4157663" y="5164598"/>
            <a:ext cx="335808" cy="1011617"/>
          </a:xfrm>
          <a:custGeom>
            <a:avLst/>
            <a:gdLst>
              <a:gd name="connsiteX0" fmla="*/ 0 w 335808"/>
              <a:gd name="connsiteY0" fmla="*/ 333 h 1011617"/>
              <a:gd name="connsiteX1" fmla="*/ 242887 w 335808"/>
              <a:gd name="connsiteY1" fmla="*/ 57483 h 1011617"/>
              <a:gd name="connsiteX2" fmla="*/ 228600 w 335808"/>
              <a:gd name="connsiteY2" fmla="*/ 357521 h 1011617"/>
              <a:gd name="connsiteX3" fmla="*/ 335756 w 335808"/>
              <a:gd name="connsiteY3" fmla="*/ 421815 h 1011617"/>
              <a:gd name="connsiteX4" fmla="*/ 242887 w 335808"/>
              <a:gd name="connsiteY4" fmla="*/ 457533 h 1011617"/>
              <a:gd name="connsiteX5" fmla="*/ 235743 w 335808"/>
              <a:gd name="connsiteY5" fmla="*/ 628983 h 1011617"/>
              <a:gd name="connsiteX6" fmla="*/ 200025 w 335808"/>
              <a:gd name="connsiteY6" fmla="*/ 957596 h 1011617"/>
              <a:gd name="connsiteX7" fmla="*/ 14287 w 335808"/>
              <a:gd name="connsiteY7" fmla="*/ 1007602 h 1011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5808" h="1011617">
                <a:moveTo>
                  <a:pt x="0" y="333"/>
                </a:moveTo>
                <a:cubicBezTo>
                  <a:pt x="102393" y="-858"/>
                  <a:pt x="204787" y="-2048"/>
                  <a:pt x="242887" y="57483"/>
                </a:cubicBezTo>
                <a:cubicBezTo>
                  <a:pt x="280987" y="117014"/>
                  <a:pt x="213122" y="296799"/>
                  <a:pt x="228600" y="357521"/>
                </a:cubicBezTo>
                <a:cubicBezTo>
                  <a:pt x="244078" y="418243"/>
                  <a:pt x="333375" y="405146"/>
                  <a:pt x="335756" y="421815"/>
                </a:cubicBezTo>
                <a:cubicBezTo>
                  <a:pt x="338137" y="438484"/>
                  <a:pt x="259556" y="423005"/>
                  <a:pt x="242887" y="457533"/>
                </a:cubicBezTo>
                <a:cubicBezTo>
                  <a:pt x="226218" y="492061"/>
                  <a:pt x="242887" y="545639"/>
                  <a:pt x="235743" y="628983"/>
                </a:cubicBezTo>
                <a:cubicBezTo>
                  <a:pt x="228599" y="712327"/>
                  <a:pt x="236934" y="894493"/>
                  <a:pt x="200025" y="957596"/>
                </a:cubicBezTo>
                <a:cubicBezTo>
                  <a:pt x="163116" y="1020699"/>
                  <a:pt x="88701" y="1014150"/>
                  <a:pt x="14287" y="100760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Freeform 8">
            <a:extLst>
              <a:ext uri="{FF2B5EF4-FFF2-40B4-BE49-F238E27FC236}">
                <a16:creationId xmlns:a16="http://schemas.microsoft.com/office/drawing/2014/main" id="{C2AD3D73-5851-CD48-8192-221BB000384D}"/>
              </a:ext>
            </a:extLst>
          </p:cNvPr>
          <p:cNvSpPr/>
          <p:nvPr/>
        </p:nvSpPr>
        <p:spPr>
          <a:xfrm>
            <a:off x="4486275" y="5579269"/>
            <a:ext cx="2654941" cy="821280"/>
          </a:xfrm>
          <a:custGeom>
            <a:avLst/>
            <a:gdLst>
              <a:gd name="connsiteX0" fmla="*/ 0 w 2654941"/>
              <a:gd name="connsiteY0" fmla="*/ 0 h 821280"/>
              <a:gd name="connsiteX1" fmla="*/ 485775 w 2654941"/>
              <a:gd name="connsiteY1" fmla="*/ 657225 h 821280"/>
              <a:gd name="connsiteX2" fmla="*/ 1728788 w 2654941"/>
              <a:gd name="connsiteY2" fmla="*/ 814387 h 821280"/>
              <a:gd name="connsiteX3" fmla="*/ 2586038 w 2654941"/>
              <a:gd name="connsiteY3" fmla="*/ 500062 h 821280"/>
              <a:gd name="connsiteX4" fmla="*/ 2386013 w 2654941"/>
              <a:gd name="connsiteY4" fmla="*/ 535781 h 821280"/>
              <a:gd name="connsiteX5" fmla="*/ 2650331 w 2654941"/>
              <a:gd name="connsiteY5" fmla="*/ 464344 h 821280"/>
              <a:gd name="connsiteX6" fmla="*/ 2528888 w 2654941"/>
              <a:gd name="connsiteY6" fmla="*/ 635794 h 821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4941" h="821280">
                <a:moveTo>
                  <a:pt x="0" y="0"/>
                </a:moveTo>
                <a:cubicBezTo>
                  <a:pt x="98822" y="260747"/>
                  <a:pt x="197644" y="521494"/>
                  <a:pt x="485775" y="657225"/>
                </a:cubicBezTo>
                <a:cubicBezTo>
                  <a:pt x="773906" y="792956"/>
                  <a:pt x="1378744" y="840581"/>
                  <a:pt x="1728788" y="814387"/>
                </a:cubicBezTo>
                <a:cubicBezTo>
                  <a:pt x="2078832" y="788193"/>
                  <a:pt x="2476500" y="546496"/>
                  <a:pt x="2586038" y="500062"/>
                </a:cubicBezTo>
                <a:cubicBezTo>
                  <a:pt x="2695576" y="453628"/>
                  <a:pt x="2375298" y="541734"/>
                  <a:pt x="2386013" y="535781"/>
                </a:cubicBezTo>
                <a:cubicBezTo>
                  <a:pt x="2396728" y="529828"/>
                  <a:pt x="2626519" y="447675"/>
                  <a:pt x="2650331" y="464344"/>
                </a:cubicBezTo>
                <a:cubicBezTo>
                  <a:pt x="2674144" y="481013"/>
                  <a:pt x="2601516" y="558403"/>
                  <a:pt x="2528888" y="63579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TextBox 9">
            <a:extLst>
              <a:ext uri="{FF2B5EF4-FFF2-40B4-BE49-F238E27FC236}">
                <a16:creationId xmlns:a16="http://schemas.microsoft.com/office/drawing/2014/main" id="{202620BE-F21E-0745-B08A-49A8BF3F91BA}"/>
              </a:ext>
            </a:extLst>
          </p:cNvPr>
          <p:cNvSpPr txBox="1"/>
          <p:nvPr/>
        </p:nvSpPr>
        <p:spPr>
          <a:xfrm>
            <a:off x="5010745" y="2750105"/>
            <a:ext cx="3376245" cy="261610"/>
          </a:xfrm>
          <a:prstGeom prst="rect">
            <a:avLst/>
          </a:prstGeom>
          <a:noFill/>
        </p:spPr>
        <p:txBody>
          <a:bodyPr wrap="none" rtlCol="0">
            <a:spAutoFit/>
          </a:bodyPr>
          <a:lstStyle/>
          <a:p>
            <a:r>
              <a:rPr lang="en-AU" sz="1100" dirty="0">
                <a:latin typeface="AhnbergHand" pitchFamily="2" charset="0"/>
              </a:rPr>
              <a:t>Truncated UDP response, no </a:t>
            </a:r>
            <a:r>
              <a:rPr lang="en-AU" sz="1100" dirty="0" err="1">
                <a:latin typeface="AhnbergHand" pitchFamily="2" charset="0"/>
              </a:rPr>
              <a:t>followup</a:t>
            </a:r>
            <a:r>
              <a:rPr lang="en-AU" sz="1100" dirty="0">
                <a:latin typeface="AhnbergHand" pitchFamily="2" charset="0"/>
              </a:rPr>
              <a:t> TCP</a:t>
            </a:r>
          </a:p>
        </p:txBody>
      </p:sp>
      <p:sp>
        <p:nvSpPr>
          <p:cNvPr id="11" name="TextBox 10">
            <a:extLst>
              <a:ext uri="{FF2B5EF4-FFF2-40B4-BE49-F238E27FC236}">
                <a16:creationId xmlns:a16="http://schemas.microsoft.com/office/drawing/2014/main" id="{CC2D7362-0871-BB41-B308-058C09100637}"/>
              </a:ext>
            </a:extLst>
          </p:cNvPr>
          <p:cNvSpPr txBox="1"/>
          <p:nvPr/>
        </p:nvSpPr>
        <p:spPr>
          <a:xfrm>
            <a:off x="5598914" y="3034785"/>
            <a:ext cx="4631396" cy="261610"/>
          </a:xfrm>
          <a:prstGeom prst="rect">
            <a:avLst/>
          </a:prstGeom>
          <a:noFill/>
        </p:spPr>
        <p:txBody>
          <a:bodyPr wrap="none" rtlCol="0">
            <a:spAutoFit/>
          </a:bodyPr>
          <a:lstStyle/>
          <a:p>
            <a:r>
              <a:rPr lang="en-AU" sz="1100" dirty="0">
                <a:latin typeface="AhnbergHand" pitchFamily="2" charset="0"/>
              </a:rPr>
              <a:t>Stalled TCP session with missing ACK from data segment</a:t>
            </a:r>
          </a:p>
        </p:txBody>
      </p:sp>
      <p:sp>
        <p:nvSpPr>
          <p:cNvPr id="12" name="TextBox 11">
            <a:extLst>
              <a:ext uri="{FF2B5EF4-FFF2-40B4-BE49-F238E27FC236}">
                <a16:creationId xmlns:a16="http://schemas.microsoft.com/office/drawing/2014/main" id="{AA977BF4-A29F-4041-8622-5ECE5C05C546}"/>
              </a:ext>
            </a:extLst>
          </p:cNvPr>
          <p:cNvSpPr txBox="1"/>
          <p:nvPr/>
        </p:nvSpPr>
        <p:spPr>
          <a:xfrm>
            <a:off x="6187083" y="3354388"/>
            <a:ext cx="5724644" cy="261610"/>
          </a:xfrm>
          <a:prstGeom prst="rect">
            <a:avLst/>
          </a:prstGeom>
          <a:noFill/>
        </p:spPr>
        <p:txBody>
          <a:bodyPr wrap="none" rtlCol="0">
            <a:spAutoFit/>
          </a:bodyPr>
          <a:lstStyle/>
          <a:p>
            <a:r>
              <a:rPr lang="en-AU" sz="1100" dirty="0">
                <a:latin typeface="AhnbergHand" pitchFamily="2" charset="0"/>
              </a:rPr>
              <a:t>Completed TCP session but no signal of resumption of original resolution</a:t>
            </a:r>
          </a:p>
        </p:txBody>
      </p:sp>
      <p:sp>
        <p:nvSpPr>
          <p:cNvPr id="13" name="Freeform 12">
            <a:extLst>
              <a:ext uri="{FF2B5EF4-FFF2-40B4-BE49-F238E27FC236}">
                <a16:creationId xmlns:a16="http://schemas.microsoft.com/office/drawing/2014/main" id="{AC03B476-9EEA-254C-B9AC-79800D81984F}"/>
              </a:ext>
            </a:extLst>
          </p:cNvPr>
          <p:cNvSpPr/>
          <p:nvPr/>
        </p:nvSpPr>
        <p:spPr>
          <a:xfrm>
            <a:off x="5007769" y="2964656"/>
            <a:ext cx="200040" cy="718209"/>
          </a:xfrm>
          <a:custGeom>
            <a:avLst/>
            <a:gdLst>
              <a:gd name="connsiteX0" fmla="*/ 164306 w 200040"/>
              <a:gd name="connsiteY0" fmla="*/ 0 h 718209"/>
              <a:gd name="connsiteX1" fmla="*/ 128587 w 200040"/>
              <a:gd name="connsiteY1" fmla="*/ 692944 h 718209"/>
              <a:gd name="connsiteX2" fmla="*/ 200025 w 200040"/>
              <a:gd name="connsiteY2" fmla="*/ 578644 h 718209"/>
              <a:gd name="connsiteX3" fmla="*/ 121444 w 200040"/>
              <a:gd name="connsiteY3" fmla="*/ 692944 h 718209"/>
              <a:gd name="connsiteX4" fmla="*/ 0 w 200040"/>
              <a:gd name="connsiteY4" fmla="*/ 592932 h 7182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040" h="718209">
                <a:moveTo>
                  <a:pt x="164306" y="0"/>
                </a:moveTo>
                <a:cubicBezTo>
                  <a:pt x="143470" y="298251"/>
                  <a:pt x="122634" y="596503"/>
                  <a:pt x="128587" y="692944"/>
                </a:cubicBezTo>
                <a:cubicBezTo>
                  <a:pt x="134540" y="789385"/>
                  <a:pt x="201215" y="578644"/>
                  <a:pt x="200025" y="578644"/>
                </a:cubicBezTo>
                <a:cubicBezTo>
                  <a:pt x="198835" y="578644"/>
                  <a:pt x="154781" y="690563"/>
                  <a:pt x="121444" y="692944"/>
                </a:cubicBezTo>
                <a:cubicBezTo>
                  <a:pt x="88107" y="695325"/>
                  <a:pt x="44053" y="644128"/>
                  <a:pt x="0" y="59293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Freeform 13">
            <a:extLst>
              <a:ext uri="{FF2B5EF4-FFF2-40B4-BE49-F238E27FC236}">
                <a16:creationId xmlns:a16="http://schemas.microsoft.com/office/drawing/2014/main" id="{2FF650D1-BE03-4841-B62D-BC29C12DADAB}"/>
              </a:ext>
            </a:extLst>
          </p:cNvPr>
          <p:cNvSpPr/>
          <p:nvPr/>
        </p:nvSpPr>
        <p:spPr>
          <a:xfrm>
            <a:off x="5664994" y="3236119"/>
            <a:ext cx="142899" cy="471493"/>
          </a:xfrm>
          <a:custGeom>
            <a:avLst/>
            <a:gdLst>
              <a:gd name="connsiteX0" fmla="*/ 121444 w 142899"/>
              <a:gd name="connsiteY0" fmla="*/ 0 h 471493"/>
              <a:gd name="connsiteX1" fmla="*/ 71437 w 142899"/>
              <a:gd name="connsiteY1" fmla="*/ 457200 h 471493"/>
              <a:gd name="connsiteX2" fmla="*/ 142875 w 142899"/>
              <a:gd name="connsiteY2" fmla="*/ 307181 h 471493"/>
              <a:gd name="connsiteX3" fmla="*/ 78581 w 142899"/>
              <a:gd name="connsiteY3" fmla="*/ 471487 h 471493"/>
              <a:gd name="connsiteX4" fmla="*/ 0 w 142899"/>
              <a:gd name="connsiteY4" fmla="*/ 300037 h 47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899" h="471493">
                <a:moveTo>
                  <a:pt x="121444" y="0"/>
                </a:moveTo>
                <a:cubicBezTo>
                  <a:pt x="94654" y="203001"/>
                  <a:pt x="67865" y="406003"/>
                  <a:pt x="71437" y="457200"/>
                </a:cubicBezTo>
                <a:cubicBezTo>
                  <a:pt x="75009" y="508397"/>
                  <a:pt x="141684" y="304800"/>
                  <a:pt x="142875" y="307181"/>
                </a:cubicBezTo>
                <a:cubicBezTo>
                  <a:pt x="144066" y="309562"/>
                  <a:pt x="102393" y="472678"/>
                  <a:pt x="78581" y="471487"/>
                </a:cubicBezTo>
                <a:cubicBezTo>
                  <a:pt x="54769" y="470296"/>
                  <a:pt x="27384" y="385166"/>
                  <a:pt x="0" y="30003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Freeform 14">
            <a:extLst>
              <a:ext uri="{FF2B5EF4-FFF2-40B4-BE49-F238E27FC236}">
                <a16:creationId xmlns:a16="http://schemas.microsoft.com/office/drawing/2014/main" id="{3734F32E-620E-8E4A-8101-4B23446CB8F3}"/>
              </a:ext>
            </a:extLst>
          </p:cNvPr>
          <p:cNvSpPr/>
          <p:nvPr/>
        </p:nvSpPr>
        <p:spPr>
          <a:xfrm>
            <a:off x="6357938" y="3557588"/>
            <a:ext cx="165266" cy="214358"/>
          </a:xfrm>
          <a:custGeom>
            <a:avLst/>
            <a:gdLst>
              <a:gd name="connsiteX0" fmla="*/ 121443 w 165266"/>
              <a:gd name="connsiteY0" fmla="*/ 0 h 214358"/>
              <a:gd name="connsiteX1" fmla="*/ 100012 w 165266"/>
              <a:gd name="connsiteY1" fmla="*/ 185737 h 214358"/>
              <a:gd name="connsiteX2" fmla="*/ 164306 w 165266"/>
              <a:gd name="connsiteY2" fmla="*/ 121443 h 214358"/>
              <a:gd name="connsiteX3" fmla="*/ 128587 w 165266"/>
              <a:gd name="connsiteY3" fmla="*/ 214312 h 214358"/>
              <a:gd name="connsiteX4" fmla="*/ 0 w 165266"/>
              <a:gd name="connsiteY4" fmla="*/ 107156 h 2143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5266" h="214358">
                <a:moveTo>
                  <a:pt x="121443" y="0"/>
                </a:moveTo>
                <a:cubicBezTo>
                  <a:pt x="107155" y="82748"/>
                  <a:pt x="92868" y="165497"/>
                  <a:pt x="100012" y="185737"/>
                </a:cubicBezTo>
                <a:cubicBezTo>
                  <a:pt x="107156" y="205977"/>
                  <a:pt x="159544" y="116681"/>
                  <a:pt x="164306" y="121443"/>
                </a:cubicBezTo>
                <a:cubicBezTo>
                  <a:pt x="169068" y="126205"/>
                  <a:pt x="155971" y="216693"/>
                  <a:pt x="128587" y="214312"/>
                </a:cubicBezTo>
                <a:cubicBezTo>
                  <a:pt x="101203" y="211931"/>
                  <a:pt x="50601" y="159543"/>
                  <a:pt x="0" y="10715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Slide Number Placeholder 3">
            <a:extLst>
              <a:ext uri="{FF2B5EF4-FFF2-40B4-BE49-F238E27FC236}">
                <a16:creationId xmlns:a16="http://schemas.microsoft.com/office/drawing/2014/main" id="{348D5284-95A5-724B-B7BE-0AC35570D4A6}"/>
              </a:ext>
            </a:extLst>
          </p:cNvPr>
          <p:cNvSpPr>
            <a:spLocks noGrp="1"/>
          </p:cNvSpPr>
          <p:nvPr>
            <p:ph type="sldNum" sz="quarter" idx="12"/>
          </p:nvPr>
        </p:nvSpPr>
        <p:spPr/>
        <p:txBody>
          <a:bodyPr/>
          <a:lstStyle/>
          <a:p>
            <a:fld id="{652E326F-2974-0E46-BE41-4A2DFAACED48}" type="slidenum">
              <a:rPr lang="en-AU" smtClean="0"/>
              <a:t>17</a:t>
            </a:fld>
            <a:endParaRPr lang="en-AU"/>
          </a:p>
        </p:txBody>
      </p:sp>
    </p:spTree>
    <p:extLst>
      <p:ext uri="{BB962C8B-B14F-4D97-AF65-F5344CB8AC3E}">
        <p14:creationId xmlns:p14="http://schemas.microsoft.com/office/powerpoint/2010/main" val="41325126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84426-D363-224D-8366-D7C8D63A95E4}"/>
              </a:ext>
            </a:extLst>
          </p:cNvPr>
          <p:cNvSpPr>
            <a:spLocks noGrp="1"/>
          </p:cNvSpPr>
          <p:nvPr>
            <p:ph type="title"/>
          </p:nvPr>
        </p:nvSpPr>
        <p:spPr/>
        <p:txBody>
          <a:bodyPr/>
          <a:lstStyle/>
          <a:p>
            <a:r>
              <a:rPr lang="en-AU" dirty="0"/>
              <a:t>TCP behaviour</a:t>
            </a:r>
          </a:p>
        </p:txBody>
      </p:sp>
      <p:sp>
        <p:nvSpPr>
          <p:cNvPr id="3" name="Content Placeholder 2">
            <a:extLst>
              <a:ext uri="{FF2B5EF4-FFF2-40B4-BE49-F238E27FC236}">
                <a16:creationId xmlns:a16="http://schemas.microsoft.com/office/drawing/2014/main" id="{62CB6C0B-12F4-0B48-B9C2-5BA15393C792}"/>
              </a:ext>
            </a:extLst>
          </p:cNvPr>
          <p:cNvSpPr>
            <a:spLocks noGrp="1"/>
          </p:cNvSpPr>
          <p:nvPr>
            <p:ph idx="1"/>
          </p:nvPr>
        </p:nvSpPr>
        <p:spPr/>
        <p:txBody>
          <a:bodyPr/>
          <a:lstStyle/>
          <a:p>
            <a:pPr marL="0" indent="0">
              <a:buNone/>
            </a:pPr>
            <a:r>
              <a:rPr lang="en-AU" dirty="0"/>
              <a:t>TCP shows a base failure rate of some 1% to 2% of tests</a:t>
            </a:r>
          </a:p>
          <a:p>
            <a:r>
              <a:rPr lang="en-AU" dirty="0"/>
              <a:t>For smaller responses this may be due to enthusiastic filtering of TCP port 53 packets</a:t>
            </a:r>
          </a:p>
          <a:p>
            <a:r>
              <a:rPr lang="en-AU" dirty="0"/>
              <a:t>For larger responses TCP “Black Hole” factors may be involved, as the server was configured to use a local 1,500 octet MTU and maximum size TCP data segments may have triggered Path MTU pathologies</a:t>
            </a:r>
          </a:p>
        </p:txBody>
      </p:sp>
      <p:sp>
        <p:nvSpPr>
          <p:cNvPr id="4" name="Slide Number Placeholder 3">
            <a:extLst>
              <a:ext uri="{FF2B5EF4-FFF2-40B4-BE49-F238E27FC236}">
                <a16:creationId xmlns:a16="http://schemas.microsoft.com/office/drawing/2014/main" id="{AE6FD17E-462E-D848-A60F-3C2519A8705C}"/>
              </a:ext>
            </a:extLst>
          </p:cNvPr>
          <p:cNvSpPr>
            <a:spLocks noGrp="1"/>
          </p:cNvSpPr>
          <p:nvPr>
            <p:ph type="sldNum" sz="quarter" idx="12"/>
          </p:nvPr>
        </p:nvSpPr>
        <p:spPr/>
        <p:txBody>
          <a:bodyPr/>
          <a:lstStyle/>
          <a:p>
            <a:fld id="{652E326F-2974-0E46-BE41-4A2DFAACED48}" type="slidenum">
              <a:rPr lang="en-AU" smtClean="0"/>
              <a:t>18</a:t>
            </a:fld>
            <a:endParaRPr lang="en-AU"/>
          </a:p>
        </p:txBody>
      </p:sp>
    </p:spTree>
    <p:extLst>
      <p:ext uri="{BB962C8B-B14F-4D97-AF65-F5344CB8AC3E}">
        <p14:creationId xmlns:p14="http://schemas.microsoft.com/office/powerpoint/2010/main" val="645431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A5972-D85C-074B-AA37-8A4CB769CDCF}"/>
              </a:ext>
            </a:extLst>
          </p:cNvPr>
          <p:cNvSpPr>
            <a:spLocks noGrp="1"/>
          </p:cNvSpPr>
          <p:nvPr>
            <p:ph type="title"/>
          </p:nvPr>
        </p:nvSpPr>
        <p:spPr/>
        <p:txBody>
          <a:bodyPr/>
          <a:lstStyle/>
          <a:p>
            <a:r>
              <a:rPr lang="en-AU" dirty="0"/>
              <a:t>Forcing TCP</a:t>
            </a:r>
          </a:p>
        </p:txBody>
      </p:sp>
      <p:sp>
        <p:nvSpPr>
          <p:cNvPr id="3" name="Content Placeholder 2">
            <a:extLst>
              <a:ext uri="{FF2B5EF4-FFF2-40B4-BE49-F238E27FC236}">
                <a16:creationId xmlns:a16="http://schemas.microsoft.com/office/drawing/2014/main" id="{A47038A2-EBCE-B245-B095-760E28276B7E}"/>
              </a:ext>
            </a:extLst>
          </p:cNvPr>
          <p:cNvSpPr>
            <a:spLocks noGrp="1"/>
          </p:cNvSpPr>
          <p:nvPr>
            <p:ph idx="1"/>
          </p:nvPr>
        </p:nvSpPr>
        <p:spPr/>
        <p:txBody>
          <a:bodyPr/>
          <a:lstStyle/>
          <a:p>
            <a:r>
              <a:rPr lang="en-AU" dirty="0"/>
              <a:t>Here we set the server’s max buffer size to 512, forcing all resolution attempts to use TCP</a:t>
            </a:r>
          </a:p>
        </p:txBody>
      </p:sp>
      <p:graphicFrame>
        <p:nvGraphicFramePr>
          <p:cNvPr id="4" name="Table 3">
            <a:extLst>
              <a:ext uri="{FF2B5EF4-FFF2-40B4-BE49-F238E27FC236}">
                <a16:creationId xmlns:a16="http://schemas.microsoft.com/office/drawing/2014/main" id="{5E2C15F1-D2F1-C040-A444-3D8D812BFFA5}"/>
              </a:ext>
            </a:extLst>
          </p:cNvPr>
          <p:cNvGraphicFramePr>
            <a:graphicFrameLocks noGrp="1"/>
          </p:cNvGraphicFramePr>
          <p:nvPr>
            <p:extLst>
              <p:ext uri="{D42A27DB-BD31-4B8C-83A1-F6EECF244321}">
                <p14:modId xmlns:p14="http://schemas.microsoft.com/office/powerpoint/2010/main" val="3677060483"/>
              </p:ext>
            </p:extLst>
          </p:nvPr>
        </p:nvGraphicFramePr>
        <p:xfrm>
          <a:off x="1752600" y="3112135"/>
          <a:ext cx="5372099" cy="3199765"/>
        </p:xfrm>
        <a:graphic>
          <a:graphicData uri="http://schemas.openxmlformats.org/drawingml/2006/table">
            <a:tbl>
              <a:tblPr>
                <a:tableStyleId>{5C22544A-7EE6-4342-B048-85BDC9FD1C3A}</a:tableStyleId>
              </a:tblPr>
              <a:tblGrid>
                <a:gridCol w="827208">
                  <a:extLst>
                    <a:ext uri="{9D8B030D-6E8A-4147-A177-3AD203B41FA5}">
                      <a16:colId xmlns:a16="http://schemas.microsoft.com/office/drawing/2014/main" val="105457805"/>
                    </a:ext>
                  </a:extLst>
                </a:gridCol>
                <a:gridCol w="1001524">
                  <a:extLst>
                    <a:ext uri="{9D8B030D-6E8A-4147-A177-3AD203B41FA5}">
                      <a16:colId xmlns:a16="http://schemas.microsoft.com/office/drawing/2014/main" val="3550135838"/>
                    </a:ext>
                  </a:extLst>
                </a:gridCol>
                <a:gridCol w="849394">
                  <a:extLst>
                    <a:ext uri="{9D8B030D-6E8A-4147-A177-3AD203B41FA5}">
                      <a16:colId xmlns:a16="http://schemas.microsoft.com/office/drawing/2014/main" val="3633608996"/>
                    </a:ext>
                  </a:extLst>
                </a:gridCol>
                <a:gridCol w="731674">
                  <a:extLst>
                    <a:ext uri="{9D8B030D-6E8A-4147-A177-3AD203B41FA5}">
                      <a16:colId xmlns:a16="http://schemas.microsoft.com/office/drawing/2014/main" val="642958450"/>
                    </a:ext>
                  </a:extLst>
                </a:gridCol>
                <a:gridCol w="1135091">
                  <a:extLst>
                    <a:ext uri="{9D8B030D-6E8A-4147-A177-3AD203B41FA5}">
                      <a16:colId xmlns:a16="http://schemas.microsoft.com/office/drawing/2014/main" val="1651696555"/>
                    </a:ext>
                  </a:extLst>
                </a:gridCol>
                <a:gridCol w="827208">
                  <a:extLst>
                    <a:ext uri="{9D8B030D-6E8A-4147-A177-3AD203B41FA5}">
                      <a16:colId xmlns:a16="http://schemas.microsoft.com/office/drawing/2014/main" val="229168647"/>
                    </a:ext>
                  </a:extLst>
                </a:gridCol>
              </a:tblGrid>
              <a:tr h="203200">
                <a:tc>
                  <a:txBody>
                    <a:bodyPr/>
                    <a:lstStyle/>
                    <a:p>
                      <a:pPr algn="ctr" fontAlgn="b"/>
                      <a:r>
                        <a:rPr lang="en-AU" sz="1200" u="none" strike="noStrike" dirty="0">
                          <a:effectLst/>
                        </a:rPr>
                        <a:t>DNS Response Size</a:t>
                      </a:r>
                      <a:endParaRPr lang="en-AU"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AU" sz="1200" u="none" strike="noStrike" dirty="0">
                          <a:effectLst/>
                        </a:rPr>
                        <a:t>Tests</a:t>
                      </a:r>
                      <a:endParaRPr lang="en-AU"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AU" sz="1200" u="none" strike="noStrike" dirty="0">
                          <a:effectLst/>
                        </a:rPr>
                        <a:t>TCP Pass Rate</a:t>
                      </a:r>
                      <a:endParaRPr lang="en-AU"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AU" sz="1200" u="none" strike="noStrike" dirty="0">
                          <a:effectLst/>
                        </a:rPr>
                        <a:t>TCP Fail Rate</a:t>
                      </a:r>
                      <a:endParaRPr lang="en-AU"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AU" sz="1200" u="none" strike="noStrike" dirty="0">
                          <a:effectLst/>
                        </a:rPr>
                        <a:t>IPv4 Failure Rate</a:t>
                      </a:r>
                      <a:endParaRPr lang="en-AU"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AU" sz="1200" u="none" strike="noStrike" dirty="0">
                          <a:effectLst/>
                        </a:rPr>
                        <a:t>IPv6 Failure Rate</a:t>
                      </a:r>
                      <a:endParaRPr lang="en-AU"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50617831"/>
                  </a:ext>
                </a:extLst>
              </a:tr>
              <a:tr h="203200">
                <a:tc>
                  <a:txBody>
                    <a:bodyPr/>
                    <a:lstStyle/>
                    <a:p>
                      <a:pPr algn="ctr" fontAlgn="b"/>
                      <a:r>
                        <a:rPr lang="en-AU" sz="1200" u="none" strike="noStrike">
                          <a:effectLst/>
                        </a:rPr>
                        <a:t>1150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1,104,539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98.5%</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86992609"/>
                  </a:ext>
                </a:extLst>
              </a:tr>
              <a:tr h="203200">
                <a:tc>
                  <a:txBody>
                    <a:bodyPr/>
                    <a:lstStyle/>
                    <a:p>
                      <a:pPr algn="ctr" fontAlgn="b"/>
                      <a:r>
                        <a:rPr lang="en-AU" sz="1200" u="none" strike="noStrike">
                          <a:effectLst/>
                        </a:rPr>
                        <a:t>1190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1,105,126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98.5%</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86872193"/>
                  </a:ext>
                </a:extLst>
              </a:tr>
              <a:tr h="203200">
                <a:tc>
                  <a:txBody>
                    <a:bodyPr/>
                    <a:lstStyle/>
                    <a:p>
                      <a:pPr algn="ctr" fontAlgn="b"/>
                      <a:r>
                        <a:rPr lang="en-AU" sz="1200" u="none" strike="noStrike">
                          <a:effectLst/>
                        </a:rPr>
                        <a:t>1230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1,105,601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98.5%</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58856533"/>
                  </a:ext>
                </a:extLst>
              </a:tr>
              <a:tr h="203200">
                <a:tc>
                  <a:txBody>
                    <a:bodyPr/>
                    <a:lstStyle/>
                    <a:p>
                      <a:pPr algn="ctr" fontAlgn="b"/>
                      <a:r>
                        <a:rPr lang="en-AU" sz="1200" u="none" strike="noStrike">
                          <a:effectLst/>
                        </a:rPr>
                        <a:t>1270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1,104,571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98.5%</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55642947"/>
                  </a:ext>
                </a:extLst>
              </a:tr>
              <a:tr h="203200">
                <a:tc>
                  <a:txBody>
                    <a:bodyPr/>
                    <a:lstStyle/>
                    <a:p>
                      <a:pPr algn="ctr" fontAlgn="b"/>
                      <a:r>
                        <a:rPr lang="en-AU" sz="1200" u="none" strike="noStrike">
                          <a:effectLst/>
                        </a:rPr>
                        <a:t>1310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1,104,521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98.5%</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34581429"/>
                  </a:ext>
                </a:extLst>
              </a:tr>
              <a:tr h="203200">
                <a:tc>
                  <a:txBody>
                    <a:bodyPr/>
                    <a:lstStyle/>
                    <a:p>
                      <a:pPr algn="ctr" fontAlgn="b"/>
                      <a:r>
                        <a:rPr lang="en-AU" sz="1200" u="none" strike="noStrike">
                          <a:effectLst/>
                        </a:rPr>
                        <a:t>1350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1,104,068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98.5%</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40081250"/>
                  </a:ext>
                </a:extLst>
              </a:tr>
              <a:tr h="203200">
                <a:tc>
                  <a:txBody>
                    <a:bodyPr/>
                    <a:lstStyle/>
                    <a:p>
                      <a:pPr algn="ctr" fontAlgn="b"/>
                      <a:r>
                        <a:rPr lang="en-AU" sz="1200" u="none" strike="noStrike">
                          <a:effectLst/>
                        </a:rPr>
                        <a:t>1390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1,105,080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98.5%</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947431971"/>
                  </a:ext>
                </a:extLst>
              </a:tr>
              <a:tr h="203200">
                <a:tc>
                  <a:txBody>
                    <a:bodyPr/>
                    <a:lstStyle/>
                    <a:p>
                      <a:pPr algn="ctr" fontAlgn="b"/>
                      <a:r>
                        <a:rPr lang="en-AU" sz="1200" u="none" strike="noStrike">
                          <a:effectLst/>
                        </a:rPr>
                        <a:t>1430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1,104,527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98.5%</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92961290"/>
                  </a:ext>
                </a:extLst>
              </a:tr>
              <a:tr h="203200">
                <a:tc>
                  <a:txBody>
                    <a:bodyPr/>
                    <a:lstStyle/>
                    <a:p>
                      <a:pPr algn="ctr" fontAlgn="b"/>
                      <a:r>
                        <a:rPr lang="en-AU" sz="1200" u="none" strike="noStrike">
                          <a:effectLst/>
                        </a:rPr>
                        <a:t>1470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1,103,423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98.3%</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1.8%</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1.8%</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08655009"/>
                  </a:ext>
                </a:extLst>
              </a:tr>
              <a:tr h="203200">
                <a:tc>
                  <a:txBody>
                    <a:bodyPr/>
                    <a:lstStyle/>
                    <a:p>
                      <a:pPr algn="ctr" fontAlgn="b"/>
                      <a:r>
                        <a:rPr lang="en-AU" sz="1200" u="none" strike="noStrike">
                          <a:effectLst/>
                        </a:rPr>
                        <a:t>1510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1,104,960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98.3%</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1.8%</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1.8%</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58032881"/>
                  </a:ext>
                </a:extLst>
              </a:tr>
              <a:tr h="203200">
                <a:tc>
                  <a:txBody>
                    <a:bodyPr/>
                    <a:lstStyle/>
                    <a:p>
                      <a:pPr algn="ctr" fontAlgn="b"/>
                      <a:r>
                        <a:rPr lang="en-AU" sz="1200" u="none" strike="noStrike">
                          <a:effectLst/>
                        </a:rPr>
                        <a:t>1550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1,105,566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98.3%</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1.8%</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1.8%</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08542868"/>
                  </a:ext>
                </a:extLst>
              </a:tr>
              <a:tr h="203200">
                <a:tc>
                  <a:txBody>
                    <a:bodyPr/>
                    <a:lstStyle/>
                    <a:p>
                      <a:pPr algn="ctr" fontAlgn="b"/>
                      <a:r>
                        <a:rPr lang="en-AU" sz="1200" u="none" strike="noStrike">
                          <a:effectLst/>
                        </a:rPr>
                        <a:t>1590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1,103,609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98.3%</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1.8%</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1.8%</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14386353"/>
                  </a:ext>
                </a:extLst>
              </a:tr>
              <a:tr h="203200">
                <a:tc>
                  <a:txBody>
                    <a:bodyPr/>
                    <a:lstStyle/>
                    <a:p>
                      <a:pPr algn="ctr" fontAlgn="b"/>
                      <a:r>
                        <a:rPr lang="en-AU" sz="1200" u="none" strike="noStrike" dirty="0">
                          <a:effectLst/>
                        </a:rPr>
                        <a:t>1630</a:t>
                      </a:r>
                      <a:endParaRPr lang="en-AU"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1,106,284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98.3%</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1.8%</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dirty="0">
                          <a:effectLst/>
                        </a:rPr>
                        <a:t>1.8%</a:t>
                      </a:r>
                      <a:endParaRPr lang="en-AU"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76423334"/>
                  </a:ext>
                </a:extLst>
              </a:tr>
            </a:tbl>
          </a:graphicData>
        </a:graphic>
      </p:graphicFrame>
      <p:sp>
        <p:nvSpPr>
          <p:cNvPr id="5" name="TextBox 4">
            <a:extLst>
              <a:ext uri="{FF2B5EF4-FFF2-40B4-BE49-F238E27FC236}">
                <a16:creationId xmlns:a16="http://schemas.microsoft.com/office/drawing/2014/main" id="{E71C3FE5-E3E9-044C-8449-826369A2EE12}"/>
              </a:ext>
            </a:extLst>
          </p:cNvPr>
          <p:cNvSpPr txBox="1"/>
          <p:nvPr/>
        </p:nvSpPr>
        <p:spPr>
          <a:xfrm>
            <a:off x="7636669" y="3786188"/>
            <a:ext cx="3998531" cy="523220"/>
          </a:xfrm>
          <a:prstGeom prst="rect">
            <a:avLst/>
          </a:prstGeom>
          <a:noFill/>
        </p:spPr>
        <p:txBody>
          <a:bodyPr wrap="square" rtlCol="0">
            <a:spAutoFit/>
          </a:bodyPr>
          <a:lstStyle/>
          <a:p>
            <a:r>
              <a:rPr lang="en-AU" sz="1400" dirty="0">
                <a:latin typeface="AhnbergHand" pitchFamily="2" charset="0"/>
              </a:rPr>
              <a:t>IPv4 shows a slightly higher failure rate than IPv6</a:t>
            </a:r>
          </a:p>
        </p:txBody>
      </p:sp>
      <p:sp>
        <p:nvSpPr>
          <p:cNvPr id="6" name="Slide Number Placeholder 5">
            <a:extLst>
              <a:ext uri="{FF2B5EF4-FFF2-40B4-BE49-F238E27FC236}">
                <a16:creationId xmlns:a16="http://schemas.microsoft.com/office/drawing/2014/main" id="{59FAA97D-B10B-464A-B561-206524C13B3C}"/>
              </a:ext>
            </a:extLst>
          </p:cNvPr>
          <p:cNvSpPr>
            <a:spLocks noGrp="1"/>
          </p:cNvSpPr>
          <p:nvPr>
            <p:ph type="sldNum" sz="quarter" idx="12"/>
          </p:nvPr>
        </p:nvSpPr>
        <p:spPr/>
        <p:txBody>
          <a:bodyPr/>
          <a:lstStyle/>
          <a:p>
            <a:fld id="{652E326F-2974-0E46-BE41-4A2DFAACED48}" type="slidenum">
              <a:rPr lang="en-AU" smtClean="0"/>
              <a:t>19</a:t>
            </a:fld>
            <a:endParaRPr lang="en-AU"/>
          </a:p>
        </p:txBody>
      </p:sp>
    </p:spTree>
    <p:extLst>
      <p:ext uri="{BB962C8B-B14F-4D97-AF65-F5344CB8AC3E}">
        <p14:creationId xmlns:p14="http://schemas.microsoft.com/office/powerpoint/2010/main" val="2813879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17CBE-D5B8-DF47-B886-2CB4D2A1CBAA}"/>
              </a:ext>
            </a:extLst>
          </p:cNvPr>
          <p:cNvSpPr>
            <a:spLocks noGrp="1"/>
          </p:cNvSpPr>
          <p:nvPr>
            <p:ph type="title"/>
          </p:nvPr>
        </p:nvSpPr>
        <p:spPr/>
        <p:txBody>
          <a:bodyPr/>
          <a:lstStyle/>
          <a:p>
            <a:r>
              <a:rPr lang="en-AU" dirty="0"/>
              <a:t>DNS Flag Day 2020</a:t>
            </a:r>
          </a:p>
        </p:txBody>
      </p:sp>
      <p:pic>
        <p:nvPicPr>
          <p:cNvPr id="5" name="Picture 4">
            <a:extLst>
              <a:ext uri="{FF2B5EF4-FFF2-40B4-BE49-F238E27FC236}">
                <a16:creationId xmlns:a16="http://schemas.microsoft.com/office/drawing/2014/main" id="{1F0638D6-5D4F-0A4E-9256-E56AD821CDAD}"/>
              </a:ext>
            </a:extLst>
          </p:cNvPr>
          <p:cNvPicPr>
            <a:picLocks noChangeAspect="1"/>
          </p:cNvPicPr>
          <p:nvPr/>
        </p:nvPicPr>
        <p:blipFill>
          <a:blip r:embed="rId2"/>
          <a:stretch>
            <a:fillRect/>
          </a:stretch>
        </p:blipFill>
        <p:spPr>
          <a:xfrm>
            <a:off x="1789722" y="1690688"/>
            <a:ext cx="4851333" cy="4560388"/>
          </a:xfrm>
          <a:prstGeom prst="rect">
            <a:avLst/>
          </a:prstGeom>
        </p:spPr>
      </p:pic>
      <p:sp>
        <p:nvSpPr>
          <p:cNvPr id="3" name="Slide Number Placeholder 2">
            <a:extLst>
              <a:ext uri="{FF2B5EF4-FFF2-40B4-BE49-F238E27FC236}">
                <a16:creationId xmlns:a16="http://schemas.microsoft.com/office/drawing/2014/main" id="{EC46F696-E670-E14E-BD97-55E3F329C461}"/>
              </a:ext>
            </a:extLst>
          </p:cNvPr>
          <p:cNvSpPr>
            <a:spLocks noGrp="1"/>
          </p:cNvSpPr>
          <p:nvPr>
            <p:ph type="sldNum" sz="quarter" idx="12"/>
          </p:nvPr>
        </p:nvSpPr>
        <p:spPr/>
        <p:txBody>
          <a:bodyPr/>
          <a:lstStyle/>
          <a:p>
            <a:fld id="{652E326F-2974-0E46-BE41-4A2DFAACED48}" type="slidenum">
              <a:rPr lang="en-AU" smtClean="0"/>
              <a:t>2</a:t>
            </a:fld>
            <a:endParaRPr lang="en-AU"/>
          </a:p>
        </p:txBody>
      </p:sp>
    </p:spTree>
    <p:extLst>
      <p:ext uri="{BB962C8B-B14F-4D97-AF65-F5344CB8AC3E}">
        <p14:creationId xmlns:p14="http://schemas.microsoft.com/office/powerpoint/2010/main" val="2410106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3F4F2-4AD5-3E4B-897D-06B35036D2E5}"/>
              </a:ext>
            </a:extLst>
          </p:cNvPr>
          <p:cNvSpPr>
            <a:spLocks noGrp="1"/>
          </p:cNvSpPr>
          <p:nvPr>
            <p:ph type="title"/>
          </p:nvPr>
        </p:nvSpPr>
        <p:spPr/>
        <p:txBody>
          <a:bodyPr/>
          <a:lstStyle/>
          <a:p>
            <a:r>
              <a:rPr lang="en-AU" dirty="0"/>
              <a:t>UDP behaviour</a:t>
            </a:r>
          </a:p>
        </p:txBody>
      </p:sp>
      <p:sp>
        <p:nvSpPr>
          <p:cNvPr id="3" name="Content Placeholder 2">
            <a:extLst>
              <a:ext uri="{FF2B5EF4-FFF2-40B4-BE49-F238E27FC236}">
                <a16:creationId xmlns:a16="http://schemas.microsoft.com/office/drawing/2014/main" id="{4764BD81-D4CA-A040-BCA2-DF039159B4C3}"/>
              </a:ext>
            </a:extLst>
          </p:cNvPr>
          <p:cNvSpPr>
            <a:spLocks noGrp="1"/>
          </p:cNvSpPr>
          <p:nvPr>
            <p:ph idx="1"/>
          </p:nvPr>
        </p:nvSpPr>
        <p:spPr/>
        <p:txBody>
          <a:bodyPr/>
          <a:lstStyle/>
          <a:p>
            <a:pPr marL="0" indent="0">
              <a:buNone/>
            </a:pPr>
            <a:r>
              <a:rPr lang="en-AU" dirty="0"/>
              <a:t>This selects the subset of cases where the recursive resolver was not passed a truncated UDP response and did not attempt a TCP connection</a:t>
            </a:r>
          </a:p>
          <a:p>
            <a:endParaRPr lang="en-AU" dirty="0"/>
          </a:p>
        </p:txBody>
      </p:sp>
      <p:graphicFrame>
        <p:nvGraphicFramePr>
          <p:cNvPr id="4" name="Table 3">
            <a:extLst>
              <a:ext uri="{FF2B5EF4-FFF2-40B4-BE49-F238E27FC236}">
                <a16:creationId xmlns:a16="http://schemas.microsoft.com/office/drawing/2014/main" id="{C3EDF3B5-B1E0-634F-9AD4-42DF7A4E316B}"/>
              </a:ext>
            </a:extLst>
          </p:cNvPr>
          <p:cNvGraphicFramePr>
            <a:graphicFrameLocks noGrp="1"/>
          </p:cNvGraphicFramePr>
          <p:nvPr>
            <p:extLst>
              <p:ext uri="{D42A27DB-BD31-4B8C-83A1-F6EECF244321}">
                <p14:modId xmlns:p14="http://schemas.microsoft.com/office/powerpoint/2010/main" val="4122612889"/>
              </p:ext>
            </p:extLst>
          </p:nvPr>
        </p:nvGraphicFramePr>
        <p:xfrm>
          <a:off x="2821781" y="3873500"/>
          <a:ext cx="2705099" cy="2438400"/>
        </p:xfrm>
        <a:graphic>
          <a:graphicData uri="http://schemas.openxmlformats.org/drawingml/2006/table">
            <a:tbl>
              <a:tblPr>
                <a:tableStyleId>{5C22544A-7EE6-4342-B048-85BDC9FD1C3A}</a:tableStyleId>
              </a:tblPr>
              <a:tblGrid>
                <a:gridCol w="394626">
                  <a:extLst>
                    <a:ext uri="{9D8B030D-6E8A-4147-A177-3AD203B41FA5}">
                      <a16:colId xmlns:a16="http://schemas.microsoft.com/office/drawing/2014/main" val="3823036688"/>
                    </a:ext>
                  </a:extLst>
                </a:gridCol>
                <a:gridCol w="582392">
                  <a:extLst>
                    <a:ext uri="{9D8B030D-6E8A-4147-A177-3AD203B41FA5}">
                      <a16:colId xmlns:a16="http://schemas.microsoft.com/office/drawing/2014/main" val="1226296367"/>
                    </a:ext>
                  </a:extLst>
                </a:gridCol>
                <a:gridCol w="582392">
                  <a:extLst>
                    <a:ext uri="{9D8B030D-6E8A-4147-A177-3AD203B41FA5}">
                      <a16:colId xmlns:a16="http://schemas.microsoft.com/office/drawing/2014/main" val="640768961"/>
                    </a:ext>
                  </a:extLst>
                </a:gridCol>
                <a:gridCol w="611034">
                  <a:extLst>
                    <a:ext uri="{9D8B030D-6E8A-4147-A177-3AD203B41FA5}">
                      <a16:colId xmlns:a16="http://schemas.microsoft.com/office/drawing/2014/main" val="4144586934"/>
                    </a:ext>
                  </a:extLst>
                </a:gridCol>
                <a:gridCol w="534655">
                  <a:extLst>
                    <a:ext uri="{9D8B030D-6E8A-4147-A177-3AD203B41FA5}">
                      <a16:colId xmlns:a16="http://schemas.microsoft.com/office/drawing/2014/main" val="3182870690"/>
                    </a:ext>
                  </a:extLst>
                </a:gridCol>
              </a:tblGrid>
              <a:tr h="203200">
                <a:tc>
                  <a:txBody>
                    <a:bodyPr/>
                    <a:lstStyle/>
                    <a:p>
                      <a:pPr algn="l" fontAlgn="b"/>
                      <a:r>
                        <a:rPr lang="en-AU" sz="1200" u="none" strike="noStrike">
                          <a:effectLst/>
                        </a:rPr>
                        <a:t>Size</a:t>
                      </a:r>
                      <a:endParaRPr lang="en-AU" sz="1200" b="1" i="0" u="none" strike="noStrike">
                        <a:solidFill>
                          <a:srgbClr val="000000"/>
                        </a:solidFill>
                        <a:effectLst/>
                        <a:latin typeface="Calibri" panose="020F0502020204030204" pitchFamily="34" charset="0"/>
                      </a:endParaRPr>
                    </a:p>
                  </a:txBody>
                  <a:tcPr marL="9525" marR="9525" marT="9525" marB="0" anchor="b"/>
                </a:tc>
                <a:tc gridSpan="2">
                  <a:txBody>
                    <a:bodyPr/>
                    <a:lstStyle/>
                    <a:p>
                      <a:pPr algn="l" fontAlgn="b"/>
                      <a:r>
                        <a:rPr lang="en-AU" sz="1200" u="none" strike="noStrike">
                          <a:effectLst/>
                        </a:rPr>
                        <a:t>UDP Use</a:t>
                      </a:r>
                      <a:endParaRPr lang="en-AU" sz="1200" b="1" i="0" u="none" strike="noStrike">
                        <a:solidFill>
                          <a:srgbClr val="000000"/>
                        </a:solidFill>
                        <a:effectLst/>
                        <a:latin typeface="Calibri" panose="020F0502020204030204" pitchFamily="34" charset="0"/>
                      </a:endParaRPr>
                    </a:p>
                  </a:txBody>
                  <a:tcPr marL="9525" marR="9525" marT="9525" marB="0" anchor="b"/>
                </a:tc>
                <a:tc hMerge="1">
                  <a:txBody>
                    <a:bodyPr/>
                    <a:lstStyle/>
                    <a:p>
                      <a:endParaRPr lang="en-AU"/>
                    </a:p>
                  </a:txBody>
                  <a:tcPr/>
                </a:tc>
                <a:tc>
                  <a:txBody>
                    <a:bodyPr/>
                    <a:lstStyle/>
                    <a:p>
                      <a:pPr algn="l" fontAlgn="b"/>
                      <a:r>
                        <a:rPr lang="en-AU" sz="1200" u="none" strike="noStrike">
                          <a:effectLst/>
                        </a:rPr>
                        <a:t>Pass</a:t>
                      </a:r>
                      <a:endParaRPr lang="en-AU" sz="12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Fail</a:t>
                      </a:r>
                      <a:endParaRPr lang="en-AU" sz="1200" b="1"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75358988"/>
                  </a:ext>
                </a:extLst>
              </a:tr>
              <a:tr h="203200">
                <a:tc>
                  <a:txBody>
                    <a:bodyPr/>
                    <a:lstStyle/>
                    <a:p>
                      <a:pPr algn="r" fontAlgn="b"/>
                      <a:r>
                        <a:rPr lang="en-AU" sz="1200" u="none" strike="noStrike">
                          <a:effectLst/>
                        </a:rPr>
                        <a:t>1230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99.6%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0.4%</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5095912"/>
                  </a:ext>
                </a:extLst>
              </a:tr>
              <a:tr h="203200">
                <a:tc>
                  <a:txBody>
                    <a:bodyPr/>
                    <a:lstStyle/>
                    <a:p>
                      <a:pPr algn="r" fontAlgn="b"/>
                      <a:r>
                        <a:rPr lang="en-AU" sz="1200" u="none" strike="noStrike">
                          <a:effectLst/>
                        </a:rPr>
                        <a:t>1270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87%</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99.6%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0.4%</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36158727"/>
                  </a:ext>
                </a:extLst>
              </a:tr>
              <a:tr h="203200">
                <a:tc>
                  <a:txBody>
                    <a:bodyPr/>
                    <a:lstStyle/>
                    <a:p>
                      <a:pPr algn="r" fontAlgn="b"/>
                      <a:r>
                        <a:rPr lang="en-AU" sz="1200" u="none" strike="noStrike">
                          <a:effectLst/>
                        </a:rPr>
                        <a:t>1310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87%</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99.6%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0.4%</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5948761"/>
                  </a:ext>
                </a:extLst>
              </a:tr>
              <a:tr h="203200">
                <a:tc>
                  <a:txBody>
                    <a:bodyPr/>
                    <a:lstStyle/>
                    <a:p>
                      <a:pPr algn="r" fontAlgn="b"/>
                      <a:r>
                        <a:rPr lang="en-AU" sz="1200" u="none" strike="noStrike">
                          <a:effectLst/>
                        </a:rPr>
                        <a:t>1350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87%</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99.6%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0.4%</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06994803"/>
                  </a:ext>
                </a:extLst>
              </a:tr>
              <a:tr h="203200">
                <a:tc>
                  <a:txBody>
                    <a:bodyPr/>
                    <a:lstStyle/>
                    <a:p>
                      <a:pPr algn="r" fontAlgn="b"/>
                      <a:r>
                        <a:rPr lang="en-AU" sz="1200" u="none" strike="noStrike">
                          <a:effectLst/>
                        </a:rPr>
                        <a:t>1390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86%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99.6%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0.4%</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17365230"/>
                  </a:ext>
                </a:extLst>
              </a:tr>
              <a:tr h="203200">
                <a:tc>
                  <a:txBody>
                    <a:bodyPr/>
                    <a:lstStyle/>
                    <a:p>
                      <a:pPr algn="r" fontAlgn="b"/>
                      <a:r>
                        <a:rPr lang="en-AU" sz="1200" u="none" strike="noStrike">
                          <a:effectLst/>
                        </a:rPr>
                        <a:t>1430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86%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99.6%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0.4%</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05896953"/>
                  </a:ext>
                </a:extLst>
              </a:tr>
              <a:tr h="203200">
                <a:tc>
                  <a:txBody>
                    <a:bodyPr/>
                    <a:lstStyle/>
                    <a:p>
                      <a:pPr algn="r" fontAlgn="b"/>
                      <a:r>
                        <a:rPr lang="en-AU" sz="1200" u="none" strike="noStrike">
                          <a:effectLst/>
                        </a:rPr>
                        <a:t>1470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70%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99.4%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0.6%</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87984606"/>
                  </a:ext>
                </a:extLst>
              </a:tr>
              <a:tr h="203200">
                <a:tc>
                  <a:txBody>
                    <a:bodyPr/>
                    <a:lstStyle/>
                    <a:p>
                      <a:pPr algn="r" fontAlgn="b"/>
                      <a:r>
                        <a:rPr lang="en-AU" sz="1200" u="none" strike="noStrike">
                          <a:effectLst/>
                        </a:rPr>
                        <a:t>1510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64%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97.2%</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2.8%</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62255339"/>
                  </a:ext>
                </a:extLst>
              </a:tr>
              <a:tr h="203200">
                <a:tc>
                  <a:txBody>
                    <a:bodyPr/>
                    <a:lstStyle/>
                    <a:p>
                      <a:pPr algn="r" fontAlgn="b"/>
                      <a:r>
                        <a:rPr lang="en-AU" sz="1200" u="none" strike="noStrike">
                          <a:effectLst/>
                        </a:rPr>
                        <a:t>1550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64%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97.0%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3.0%</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0747651"/>
                  </a:ext>
                </a:extLst>
              </a:tr>
              <a:tr h="203200">
                <a:tc>
                  <a:txBody>
                    <a:bodyPr/>
                    <a:lstStyle/>
                    <a:p>
                      <a:pPr algn="r" fontAlgn="b"/>
                      <a:r>
                        <a:rPr lang="en-AU" sz="1200" u="none" strike="noStrike">
                          <a:effectLst/>
                        </a:rPr>
                        <a:t>1590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64%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97.0%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3.0%</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7081110"/>
                  </a:ext>
                </a:extLst>
              </a:tr>
              <a:tr h="203200">
                <a:tc>
                  <a:txBody>
                    <a:bodyPr/>
                    <a:lstStyle/>
                    <a:p>
                      <a:pPr algn="r" fontAlgn="b"/>
                      <a:r>
                        <a:rPr lang="en-AU" sz="1200" u="none" strike="noStrike">
                          <a:effectLst/>
                        </a:rPr>
                        <a:t>1630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64%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97.0%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dirty="0">
                          <a:effectLst/>
                        </a:rPr>
                        <a:t>3.0%</a:t>
                      </a:r>
                      <a:endParaRPr lang="en-AU"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08736651"/>
                  </a:ext>
                </a:extLst>
              </a:tr>
            </a:tbl>
          </a:graphicData>
        </a:graphic>
      </p:graphicFrame>
      <p:sp>
        <p:nvSpPr>
          <p:cNvPr id="5" name="TextBox 4">
            <a:extLst>
              <a:ext uri="{FF2B5EF4-FFF2-40B4-BE49-F238E27FC236}">
                <a16:creationId xmlns:a16="http://schemas.microsoft.com/office/drawing/2014/main" id="{98F5D49A-1C3E-FB48-9724-8FB93D713B19}"/>
              </a:ext>
            </a:extLst>
          </p:cNvPr>
          <p:cNvSpPr txBox="1"/>
          <p:nvPr/>
        </p:nvSpPr>
        <p:spPr>
          <a:xfrm>
            <a:off x="7768922" y="5598100"/>
            <a:ext cx="2909771" cy="646331"/>
          </a:xfrm>
          <a:prstGeom prst="rect">
            <a:avLst/>
          </a:prstGeom>
          <a:noFill/>
        </p:spPr>
        <p:txBody>
          <a:bodyPr wrap="none" rtlCol="0">
            <a:spAutoFit/>
          </a:bodyPr>
          <a:lstStyle/>
          <a:p>
            <a:r>
              <a:rPr lang="en-AU" dirty="0">
                <a:latin typeface="AhnbergHand" pitchFamily="2" charset="0"/>
              </a:rPr>
              <a:t>Onset of server UDP </a:t>
            </a:r>
          </a:p>
          <a:p>
            <a:r>
              <a:rPr lang="en-AU" dirty="0">
                <a:latin typeface="AhnbergHand" pitchFamily="2" charset="0"/>
              </a:rPr>
              <a:t>fragmentation</a:t>
            </a:r>
          </a:p>
        </p:txBody>
      </p:sp>
      <p:sp>
        <p:nvSpPr>
          <p:cNvPr id="6" name="Freeform 5">
            <a:extLst>
              <a:ext uri="{FF2B5EF4-FFF2-40B4-BE49-F238E27FC236}">
                <a16:creationId xmlns:a16="http://schemas.microsoft.com/office/drawing/2014/main" id="{0D8FAC40-CDDD-2540-B079-0668E5CCD863}"/>
              </a:ext>
            </a:extLst>
          </p:cNvPr>
          <p:cNvSpPr/>
          <p:nvPr/>
        </p:nvSpPr>
        <p:spPr>
          <a:xfrm>
            <a:off x="5607837" y="5472041"/>
            <a:ext cx="2035976" cy="228672"/>
          </a:xfrm>
          <a:custGeom>
            <a:avLst/>
            <a:gdLst>
              <a:gd name="connsiteX0" fmla="*/ 2035976 w 2035976"/>
              <a:gd name="connsiteY0" fmla="*/ 135803 h 228672"/>
              <a:gd name="connsiteX1" fmla="*/ 814394 w 2035976"/>
              <a:gd name="connsiteY1" fmla="*/ 135803 h 228672"/>
              <a:gd name="connsiteX2" fmla="*/ 35726 w 2035976"/>
              <a:gd name="connsiteY2" fmla="*/ 107228 h 228672"/>
              <a:gd name="connsiteX3" fmla="*/ 142882 w 2035976"/>
              <a:gd name="connsiteY3" fmla="*/ 72 h 228672"/>
              <a:gd name="connsiteX4" fmla="*/ 7 w 2035976"/>
              <a:gd name="connsiteY4" fmla="*/ 92940 h 228672"/>
              <a:gd name="connsiteX5" fmla="*/ 150026 w 2035976"/>
              <a:gd name="connsiteY5" fmla="*/ 228672 h 228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35976" h="228672">
                <a:moveTo>
                  <a:pt x="2035976" y="135803"/>
                </a:moveTo>
                <a:lnTo>
                  <a:pt x="814394" y="135803"/>
                </a:lnTo>
                <a:cubicBezTo>
                  <a:pt x="481019" y="131040"/>
                  <a:pt x="147645" y="129850"/>
                  <a:pt x="35726" y="107228"/>
                </a:cubicBezTo>
                <a:cubicBezTo>
                  <a:pt x="-76193" y="84606"/>
                  <a:pt x="148835" y="2453"/>
                  <a:pt x="142882" y="72"/>
                </a:cubicBezTo>
                <a:cubicBezTo>
                  <a:pt x="136929" y="-2309"/>
                  <a:pt x="-1184" y="54840"/>
                  <a:pt x="7" y="92940"/>
                </a:cubicBezTo>
                <a:cubicBezTo>
                  <a:pt x="1198" y="131040"/>
                  <a:pt x="75612" y="179856"/>
                  <a:pt x="150026" y="22867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Slide Number Placeholder 6">
            <a:extLst>
              <a:ext uri="{FF2B5EF4-FFF2-40B4-BE49-F238E27FC236}">
                <a16:creationId xmlns:a16="http://schemas.microsoft.com/office/drawing/2014/main" id="{5A289FB4-B32B-444F-BE43-4845B0B62F8A}"/>
              </a:ext>
            </a:extLst>
          </p:cNvPr>
          <p:cNvSpPr>
            <a:spLocks noGrp="1"/>
          </p:cNvSpPr>
          <p:nvPr>
            <p:ph type="sldNum" sz="quarter" idx="12"/>
          </p:nvPr>
        </p:nvSpPr>
        <p:spPr/>
        <p:txBody>
          <a:bodyPr/>
          <a:lstStyle/>
          <a:p>
            <a:fld id="{652E326F-2974-0E46-BE41-4A2DFAACED48}" type="slidenum">
              <a:rPr lang="en-AU" smtClean="0"/>
              <a:t>20</a:t>
            </a:fld>
            <a:endParaRPr lang="en-AU"/>
          </a:p>
        </p:txBody>
      </p:sp>
    </p:spTree>
    <p:extLst>
      <p:ext uri="{BB962C8B-B14F-4D97-AF65-F5344CB8AC3E}">
        <p14:creationId xmlns:p14="http://schemas.microsoft.com/office/powerpoint/2010/main" val="39791351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3F4F2-4AD5-3E4B-897D-06B35036D2E5}"/>
              </a:ext>
            </a:extLst>
          </p:cNvPr>
          <p:cNvSpPr>
            <a:spLocks noGrp="1"/>
          </p:cNvSpPr>
          <p:nvPr>
            <p:ph type="title"/>
          </p:nvPr>
        </p:nvSpPr>
        <p:spPr/>
        <p:txBody>
          <a:bodyPr/>
          <a:lstStyle/>
          <a:p>
            <a:r>
              <a:rPr lang="en-AU" dirty="0"/>
              <a:t>UDP behaviour</a:t>
            </a:r>
          </a:p>
        </p:txBody>
      </p:sp>
      <p:sp>
        <p:nvSpPr>
          <p:cNvPr id="3" name="Content Placeholder 2">
            <a:extLst>
              <a:ext uri="{FF2B5EF4-FFF2-40B4-BE49-F238E27FC236}">
                <a16:creationId xmlns:a16="http://schemas.microsoft.com/office/drawing/2014/main" id="{4764BD81-D4CA-A040-BCA2-DF039159B4C3}"/>
              </a:ext>
            </a:extLst>
          </p:cNvPr>
          <p:cNvSpPr>
            <a:spLocks noGrp="1"/>
          </p:cNvSpPr>
          <p:nvPr>
            <p:ph idx="1"/>
          </p:nvPr>
        </p:nvSpPr>
        <p:spPr/>
        <p:txBody>
          <a:bodyPr/>
          <a:lstStyle/>
          <a:p>
            <a:pPr marL="0" indent="0">
              <a:buNone/>
            </a:pPr>
            <a:r>
              <a:rPr lang="en-AU" dirty="0"/>
              <a:t>UDP shows a base failure rate of some 0.5% to 3% of tests</a:t>
            </a:r>
          </a:p>
          <a:p>
            <a:r>
              <a:rPr lang="en-AU" dirty="0"/>
              <a:t>For smaller responses this may be due to residual filtering of UDP port 53 packets greater than 512 octets in size</a:t>
            </a:r>
          </a:p>
          <a:p>
            <a:r>
              <a:rPr lang="en-AU" dirty="0"/>
              <a:t>For larger responses UDP fragmentation is the likely factor where the buffer size permits the server to transmit fragmented UDP packets, but they appear not to reach the resolver client</a:t>
            </a:r>
          </a:p>
          <a:p>
            <a:endParaRPr lang="en-AU" dirty="0"/>
          </a:p>
        </p:txBody>
      </p:sp>
      <p:sp>
        <p:nvSpPr>
          <p:cNvPr id="4" name="Slide Number Placeholder 3">
            <a:extLst>
              <a:ext uri="{FF2B5EF4-FFF2-40B4-BE49-F238E27FC236}">
                <a16:creationId xmlns:a16="http://schemas.microsoft.com/office/drawing/2014/main" id="{C60D214E-ABF8-6E41-A27D-151D1584B8A1}"/>
              </a:ext>
            </a:extLst>
          </p:cNvPr>
          <p:cNvSpPr>
            <a:spLocks noGrp="1"/>
          </p:cNvSpPr>
          <p:nvPr>
            <p:ph type="sldNum" sz="quarter" idx="12"/>
          </p:nvPr>
        </p:nvSpPr>
        <p:spPr/>
        <p:txBody>
          <a:bodyPr/>
          <a:lstStyle/>
          <a:p>
            <a:fld id="{652E326F-2974-0E46-BE41-4A2DFAACED48}" type="slidenum">
              <a:rPr lang="en-AU" smtClean="0"/>
              <a:t>21</a:t>
            </a:fld>
            <a:endParaRPr lang="en-AU"/>
          </a:p>
        </p:txBody>
      </p:sp>
    </p:spTree>
    <p:extLst>
      <p:ext uri="{BB962C8B-B14F-4D97-AF65-F5344CB8AC3E}">
        <p14:creationId xmlns:p14="http://schemas.microsoft.com/office/powerpoint/2010/main" val="20126738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4B9B8-3DC5-1446-BE24-05856E48139F}"/>
              </a:ext>
            </a:extLst>
          </p:cNvPr>
          <p:cNvSpPr>
            <a:spLocks noGrp="1"/>
          </p:cNvSpPr>
          <p:nvPr>
            <p:ph type="title"/>
          </p:nvPr>
        </p:nvSpPr>
        <p:spPr/>
        <p:txBody>
          <a:bodyPr/>
          <a:lstStyle/>
          <a:p>
            <a:r>
              <a:rPr lang="en-AU" dirty="0"/>
              <a:t>Forcing UDP</a:t>
            </a:r>
          </a:p>
        </p:txBody>
      </p:sp>
      <p:sp>
        <p:nvSpPr>
          <p:cNvPr id="3" name="Content Placeholder 2">
            <a:extLst>
              <a:ext uri="{FF2B5EF4-FFF2-40B4-BE49-F238E27FC236}">
                <a16:creationId xmlns:a16="http://schemas.microsoft.com/office/drawing/2014/main" id="{2A72CAA7-85B8-774D-9FF6-B03AFBD6ABFE}"/>
              </a:ext>
            </a:extLst>
          </p:cNvPr>
          <p:cNvSpPr>
            <a:spLocks noGrp="1"/>
          </p:cNvSpPr>
          <p:nvPr>
            <p:ph idx="1"/>
          </p:nvPr>
        </p:nvSpPr>
        <p:spPr/>
        <p:txBody>
          <a:bodyPr/>
          <a:lstStyle/>
          <a:p>
            <a:r>
              <a:rPr lang="en-AU" dirty="0"/>
              <a:t>Here we alter the server to treat all queries as if they had signalled a buffer size of 4,096 octets</a:t>
            </a:r>
          </a:p>
          <a:p>
            <a:endParaRPr lang="en-AU" dirty="0"/>
          </a:p>
          <a:p>
            <a:endParaRPr lang="en-AU" dirty="0"/>
          </a:p>
        </p:txBody>
      </p:sp>
      <p:graphicFrame>
        <p:nvGraphicFramePr>
          <p:cNvPr id="4" name="Table 3">
            <a:extLst>
              <a:ext uri="{FF2B5EF4-FFF2-40B4-BE49-F238E27FC236}">
                <a16:creationId xmlns:a16="http://schemas.microsoft.com/office/drawing/2014/main" id="{4BF70E31-045B-104D-95F4-9752F851F8EF}"/>
              </a:ext>
            </a:extLst>
          </p:cNvPr>
          <p:cNvGraphicFramePr>
            <a:graphicFrameLocks noGrp="1"/>
          </p:cNvGraphicFramePr>
          <p:nvPr>
            <p:extLst>
              <p:ext uri="{D42A27DB-BD31-4B8C-83A1-F6EECF244321}">
                <p14:modId xmlns:p14="http://schemas.microsoft.com/office/powerpoint/2010/main" val="232720002"/>
              </p:ext>
            </p:extLst>
          </p:nvPr>
        </p:nvGraphicFramePr>
        <p:xfrm>
          <a:off x="2772000" y="2984398"/>
          <a:ext cx="5372099" cy="3199765"/>
        </p:xfrm>
        <a:graphic>
          <a:graphicData uri="http://schemas.openxmlformats.org/drawingml/2006/table">
            <a:tbl>
              <a:tblPr>
                <a:tableStyleId>{5C22544A-7EE6-4342-B048-85BDC9FD1C3A}</a:tableStyleId>
              </a:tblPr>
              <a:tblGrid>
                <a:gridCol w="827208">
                  <a:extLst>
                    <a:ext uri="{9D8B030D-6E8A-4147-A177-3AD203B41FA5}">
                      <a16:colId xmlns:a16="http://schemas.microsoft.com/office/drawing/2014/main" val="3023110323"/>
                    </a:ext>
                  </a:extLst>
                </a:gridCol>
                <a:gridCol w="1001524">
                  <a:extLst>
                    <a:ext uri="{9D8B030D-6E8A-4147-A177-3AD203B41FA5}">
                      <a16:colId xmlns:a16="http://schemas.microsoft.com/office/drawing/2014/main" val="1530500109"/>
                    </a:ext>
                  </a:extLst>
                </a:gridCol>
                <a:gridCol w="849394">
                  <a:extLst>
                    <a:ext uri="{9D8B030D-6E8A-4147-A177-3AD203B41FA5}">
                      <a16:colId xmlns:a16="http://schemas.microsoft.com/office/drawing/2014/main" val="2002679352"/>
                    </a:ext>
                  </a:extLst>
                </a:gridCol>
                <a:gridCol w="963492">
                  <a:extLst>
                    <a:ext uri="{9D8B030D-6E8A-4147-A177-3AD203B41FA5}">
                      <a16:colId xmlns:a16="http://schemas.microsoft.com/office/drawing/2014/main" val="3361490219"/>
                    </a:ext>
                  </a:extLst>
                </a:gridCol>
                <a:gridCol w="903273">
                  <a:extLst>
                    <a:ext uri="{9D8B030D-6E8A-4147-A177-3AD203B41FA5}">
                      <a16:colId xmlns:a16="http://schemas.microsoft.com/office/drawing/2014/main" val="2187379168"/>
                    </a:ext>
                  </a:extLst>
                </a:gridCol>
                <a:gridCol w="827208">
                  <a:extLst>
                    <a:ext uri="{9D8B030D-6E8A-4147-A177-3AD203B41FA5}">
                      <a16:colId xmlns:a16="http://schemas.microsoft.com/office/drawing/2014/main" val="1861725227"/>
                    </a:ext>
                  </a:extLst>
                </a:gridCol>
              </a:tblGrid>
              <a:tr h="203200">
                <a:tc>
                  <a:txBody>
                    <a:bodyPr/>
                    <a:lstStyle/>
                    <a:p>
                      <a:pPr algn="ctr" fontAlgn="b"/>
                      <a:r>
                        <a:rPr lang="en-AU" sz="1200" u="none" strike="noStrike" dirty="0">
                          <a:effectLst/>
                        </a:rPr>
                        <a:t>DNS Response Size</a:t>
                      </a:r>
                      <a:endParaRPr lang="en-AU"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AU" sz="1200" u="none" strike="noStrike" dirty="0">
                          <a:effectLst/>
                        </a:rPr>
                        <a:t>Tests</a:t>
                      </a:r>
                      <a:endParaRPr lang="en-AU"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AU" sz="1200" u="none" strike="noStrike" dirty="0">
                          <a:effectLst/>
                        </a:rPr>
                        <a:t>UDP Pass Rate</a:t>
                      </a:r>
                      <a:endParaRPr lang="en-AU"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AU" sz="1200" u="none" strike="noStrike" dirty="0">
                          <a:effectLst/>
                        </a:rPr>
                        <a:t>UDP Fail Rate</a:t>
                      </a:r>
                      <a:endParaRPr lang="en-AU"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AU" sz="1200" u="none" strike="noStrike" dirty="0">
                          <a:effectLst/>
                        </a:rPr>
                        <a:t>IPv4 Failure Rate</a:t>
                      </a:r>
                      <a:endParaRPr lang="en-AU"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AU" sz="1200" u="none" strike="noStrike" dirty="0">
                          <a:effectLst/>
                        </a:rPr>
                        <a:t>IPv6 Failure Rate</a:t>
                      </a:r>
                      <a:endParaRPr lang="en-AU"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96327824"/>
                  </a:ext>
                </a:extLst>
              </a:tr>
              <a:tr h="203200">
                <a:tc>
                  <a:txBody>
                    <a:bodyPr/>
                    <a:lstStyle/>
                    <a:p>
                      <a:pPr algn="ctr" fontAlgn="b"/>
                      <a:r>
                        <a:rPr lang="en-AU" sz="1200" u="none" strike="noStrike">
                          <a:effectLst/>
                        </a:rPr>
                        <a:t>1150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1,140,192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99.6%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0.1%</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31691269"/>
                  </a:ext>
                </a:extLst>
              </a:tr>
              <a:tr h="203200">
                <a:tc>
                  <a:txBody>
                    <a:bodyPr/>
                    <a:lstStyle/>
                    <a:p>
                      <a:pPr algn="ctr" fontAlgn="b"/>
                      <a:r>
                        <a:rPr lang="en-AU" sz="1200" u="none" strike="noStrike">
                          <a:effectLst/>
                        </a:rPr>
                        <a:t>1190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1,138,792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99.6%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0.1%</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70795005"/>
                  </a:ext>
                </a:extLst>
              </a:tr>
              <a:tr h="203200">
                <a:tc>
                  <a:txBody>
                    <a:bodyPr/>
                    <a:lstStyle/>
                    <a:p>
                      <a:pPr algn="ctr" fontAlgn="b"/>
                      <a:r>
                        <a:rPr lang="en-AU" sz="1200" u="none" strike="noStrike">
                          <a:effectLst/>
                        </a:rPr>
                        <a:t>1230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1,273,730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99.6%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0.1%</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80158498"/>
                  </a:ext>
                </a:extLst>
              </a:tr>
              <a:tr h="203200">
                <a:tc>
                  <a:txBody>
                    <a:bodyPr/>
                    <a:lstStyle/>
                    <a:p>
                      <a:pPr algn="ctr" fontAlgn="b"/>
                      <a:r>
                        <a:rPr lang="en-AU" sz="1200" u="none" strike="noStrike">
                          <a:effectLst/>
                        </a:rPr>
                        <a:t>1270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1,272,765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1.2%</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44004186"/>
                  </a:ext>
                </a:extLst>
              </a:tr>
              <a:tr h="203200">
                <a:tc>
                  <a:txBody>
                    <a:bodyPr/>
                    <a:lstStyle/>
                    <a:p>
                      <a:pPr algn="ctr" fontAlgn="b"/>
                      <a:r>
                        <a:rPr lang="en-AU" sz="1200" u="none" strike="noStrike">
                          <a:effectLst/>
                        </a:rPr>
                        <a:t>1310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1,275,436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98.2%</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1.8%</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1.2%</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97662314"/>
                  </a:ext>
                </a:extLst>
              </a:tr>
              <a:tr h="203200">
                <a:tc>
                  <a:txBody>
                    <a:bodyPr/>
                    <a:lstStyle/>
                    <a:p>
                      <a:pPr algn="ctr" fontAlgn="b"/>
                      <a:r>
                        <a:rPr lang="en-AU" sz="1200" u="none" strike="noStrike">
                          <a:effectLst/>
                        </a:rPr>
                        <a:t>1350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1,272,634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98.2%</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1.8%</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1.2%</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83243379"/>
                  </a:ext>
                </a:extLst>
              </a:tr>
              <a:tr h="203200">
                <a:tc>
                  <a:txBody>
                    <a:bodyPr/>
                    <a:lstStyle/>
                    <a:p>
                      <a:pPr algn="ctr" fontAlgn="b"/>
                      <a:r>
                        <a:rPr lang="en-AU" sz="1200" u="none" strike="noStrike">
                          <a:effectLst/>
                        </a:rPr>
                        <a:t>1390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1,273,332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98.1%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1.2%</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42201819"/>
                  </a:ext>
                </a:extLst>
              </a:tr>
              <a:tr h="203200">
                <a:tc>
                  <a:txBody>
                    <a:bodyPr/>
                    <a:lstStyle/>
                    <a:p>
                      <a:pPr algn="ctr" fontAlgn="b"/>
                      <a:r>
                        <a:rPr lang="en-AU" sz="1200" u="none" strike="noStrike">
                          <a:effectLst/>
                        </a:rPr>
                        <a:t>1430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1,274,189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97.8%</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2.2%</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2.6%</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1.6%</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738366536"/>
                  </a:ext>
                </a:extLst>
              </a:tr>
              <a:tr h="203200">
                <a:tc>
                  <a:txBody>
                    <a:bodyPr/>
                    <a:lstStyle/>
                    <a:p>
                      <a:pPr algn="ctr" fontAlgn="b"/>
                      <a:r>
                        <a:rPr lang="en-AU" sz="1200" u="none" strike="noStrike">
                          <a:effectLst/>
                        </a:rPr>
                        <a:t>1470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1,274,581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96.9%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3.1%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3.7%</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17.6%</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25716640"/>
                  </a:ext>
                </a:extLst>
              </a:tr>
              <a:tr h="203200">
                <a:tc>
                  <a:txBody>
                    <a:bodyPr/>
                    <a:lstStyle/>
                    <a:p>
                      <a:pPr algn="ctr" fontAlgn="b"/>
                      <a:r>
                        <a:rPr lang="en-AU" sz="1200" u="none" strike="noStrike">
                          <a:effectLst/>
                        </a:rPr>
                        <a:t>1510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1,273,496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85.0%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15.0%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14.2%</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17.6%</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26578336"/>
                  </a:ext>
                </a:extLst>
              </a:tr>
              <a:tr h="203200">
                <a:tc>
                  <a:txBody>
                    <a:bodyPr/>
                    <a:lstStyle/>
                    <a:p>
                      <a:pPr algn="ctr" fontAlgn="b"/>
                      <a:r>
                        <a:rPr lang="en-AU" sz="1200" u="none" strike="noStrike">
                          <a:effectLst/>
                        </a:rPr>
                        <a:t>1550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1,274,776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85.0%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15.0%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14.4%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17.7%</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41849059"/>
                  </a:ext>
                </a:extLst>
              </a:tr>
              <a:tr h="203200">
                <a:tc>
                  <a:txBody>
                    <a:bodyPr/>
                    <a:lstStyle/>
                    <a:p>
                      <a:pPr algn="ctr" fontAlgn="b"/>
                      <a:r>
                        <a:rPr lang="en-AU" sz="1200" u="none" strike="noStrike">
                          <a:effectLst/>
                        </a:rPr>
                        <a:t>1590</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1,276,441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85.1%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14.9%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14.4%</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17.6%</a:t>
                      </a:r>
                      <a:endParaRPr lang="en-AU" sz="12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88842066"/>
                  </a:ext>
                </a:extLst>
              </a:tr>
              <a:tr h="203200">
                <a:tc>
                  <a:txBody>
                    <a:bodyPr/>
                    <a:lstStyle/>
                    <a:p>
                      <a:pPr algn="ctr" fontAlgn="b"/>
                      <a:r>
                        <a:rPr lang="en-AU" sz="1200" u="none" strike="noStrike" dirty="0">
                          <a:effectLst/>
                        </a:rPr>
                        <a:t>1630</a:t>
                      </a:r>
                      <a:endParaRPr lang="en-AU" sz="12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AU" sz="1200" u="none" strike="noStrike">
                          <a:effectLst/>
                        </a:rPr>
                        <a:t>       1,275,233 </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85.1%</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14.9%</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a:effectLst/>
                        </a:rPr>
                        <a:t>14.5%</a:t>
                      </a:r>
                      <a:endParaRPr lang="en-AU" sz="12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AU" sz="1200" u="none" strike="noStrike" dirty="0">
                          <a:effectLst/>
                        </a:rPr>
                        <a:t>17.6%</a:t>
                      </a:r>
                      <a:endParaRPr lang="en-AU" sz="12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75021012"/>
                  </a:ext>
                </a:extLst>
              </a:tr>
            </a:tbl>
          </a:graphicData>
        </a:graphic>
      </p:graphicFrame>
      <p:sp>
        <p:nvSpPr>
          <p:cNvPr id="5" name="TextBox 4">
            <a:extLst>
              <a:ext uri="{FF2B5EF4-FFF2-40B4-BE49-F238E27FC236}">
                <a16:creationId xmlns:a16="http://schemas.microsoft.com/office/drawing/2014/main" id="{9958F72D-A3F6-D042-B4C4-B6345A842E07}"/>
              </a:ext>
            </a:extLst>
          </p:cNvPr>
          <p:cNvSpPr txBox="1"/>
          <p:nvPr/>
        </p:nvSpPr>
        <p:spPr>
          <a:xfrm>
            <a:off x="9249851" y="5160148"/>
            <a:ext cx="2909771" cy="646331"/>
          </a:xfrm>
          <a:prstGeom prst="rect">
            <a:avLst/>
          </a:prstGeom>
          <a:noFill/>
        </p:spPr>
        <p:txBody>
          <a:bodyPr wrap="none" rtlCol="0">
            <a:spAutoFit/>
          </a:bodyPr>
          <a:lstStyle/>
          <a:p>
            <a:r>
              <a:rPr lang="en-AU" dirty="0">
                <a:latin typeface="AhnbergHand" pitchFamily="2" charset="0"/>
              </a:rPr>
              <a:t>Onset of server UDP </a:t>
            </a:r>
          </a:p>
          <a:p>
            <a:r>
              <a:rPr lang="en-AU" dirty="0">
                <a:latin typeface="AhnbergHand" pitchFamily="2" charset="0"/>
              </a:rPr>
              <a:t>fragmentation</a:t>
            </a:r>
          </a:p>
        </p:txBody>
      </p:sp>
      <p:sp>
        <p:nvSpPr>
          <p:cNvPr id="6" name="Freeform 5">
            <a:extLst>
              <a:ext uri="{FF2B5EF4-FFF2-40B4-BE49-F238E27FC236}">
                <a16:creationId xmlns:a16="http://schemas.microsoft.com/office/drawing/2014/main" id="{DFC78E1E-7AA4-B64A-90C4-CD0E45B69305}"/>
              </a:ext>
            </a:extLst>
          </p:cNvPr>
          <p:cNvSpPr/>
          <p:nvPr/>
        </p:nvSpPr>
        <p:spPr>
          <a:xfrm>
            <a:off x="8193794" y="5239659"/>
            <a:ext cx="930948" cy="102613"/>
          </a:xfrm>
          <a:custGeom>
            <a:avLst/>
            <a:gdLst>
              <a:gd name="connsiteX0" fmla="*/ 2035976 w 2035976"/>
              <a:gd name="connsiteY0" fmla="*/ 135803 h 228672"/>
              <a:gd name="connsiteX1" fmla="*/ 814394 w 2035976"/>
              <a:gd name="connsiteY1" fmla="*/ 135803 h 228672"/>
              <a:gd name="connsiteX2" fmla="*/ 35726 w 2035976"/>
              <a:gd name="connsiteY2" fmla="*/ 107228 h 228672"/>
              <a:gd name="connsiteX3" fmla="*/ 142882 w 2035976"/>
              <a:gd name="connsiteY3" fmla="*/ 72 h 228672"/>
              <a:gd name="connsiteX4" fmla="*/ 7 w 2035976"/>
              <a:gd name="connsiteY4" fmla="*/ 92940 h 228672"/>
              <a:gd name="connsiteX5" fmla="*/ 150026 w 2035976"/>
              <a:gd name="connsiteY5" fmla="*/ 228672 h 2286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35976" h="228672">
                <a:moveTo>
                  <a:pt x="2035976" y="135803"/>
                </a:moveTo>
                <a:lnTo>
                  <a:pt x="814394" y="135803"/>
                </a:lnTo>
                <a:cubicBezTo>
                  <a:pt x="481019" y="131040"/>
                  <a:pt x="147645" y="129850"/>
                  <a:pt x="35726" y="107228"/>
                </a:cubicBezTo>
                <a:cubicBezTo>
                  <a:pt x="-76193" y="84606"/>
                  <a:pt x="148835" y="2453"/>
                  <a:pt x="142882" y="72"/>
                </a:cubicBezTo>
                <a:cubicBezTo>
                  <a:pt x="136929" y="-2309"/>
                  <a:pt x="-1184" y="54840"/>
                  <a:pt x="7" y="92940"/>
                </a:cubicBezTo>
                <a:cubicBezTo>
                  <a:pt x="1198" y="131040"/>
                  <a:pt x="75612" y="179856"/>
                  <a:pt x="150026" y="22867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Freeform 6">
            <a:extLst>
              <a:ext uri="{FF2B5EF4-FFF2-40B4-BE49-F238E27FC236}">
                <a16:creationId xmlns:a16="http://schemas.microsoft.com/office/drawing/2014/main" id="{EDD099ED-C0BD-A94E-8E18-7AD95A309842}"/>
              </a:ext>
            </a:extLst>
          </p:cNvPr>
          <p:cNvSpPr/>
          <p:nvPr/>
        </p:nvSpPr>
        <p:spPr>
          <a:xfrm>
            <a:off x="7316732" y="5387009"/>
            <a:ext cx="1777572" cy="188843"/>
          </a:xfrm>
          <a:custGeom>
            <a:avLst/>
            <a:gdLst>
              <a:gd name="connsiteX0" fmla="*/ 1777572 w 1777572"/>
              <a:gd name="connsiteY0" fmla="*/ 59634 h 188843"/>
              <a:gd name="connsiteX1" fmla="*/ 87920 w 1777572"/>
              <a:gd name="connsiteY1" fmla="*/ 79513 h 188843"/>
              <a:gd name="connsiteX2" fmla="*/ 217128 w 1777572"/>
              <a:gd name="connsiteY2" fmla="*/ 0 h 188843"/>
              <a:gd name="connsiteX3" fmla="*/ 18346 w 1777572"/>
              <a:gd name="connsiteY3" fmla="*/ 79513 h 188843"/>
              <a:gd name="connsiteX4" fmla="*/ 177372 w 1777572"/>
              <a:gd name="connsiteY4" fmla="*/ 188843 h 1888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7572" h="188843">
                <a:moveTo>
                  <a:pt x="1777572" y="59634"/>
                </a:moveTo>
                <a:lnTo>
                  <a:pt x="87920" y="79513"/>
                </a:lnTo>
                <a:cubicBezTo>
                  <a:pt x="-172154" y="69574"/>
                  <a:pt x="228724" y="0"/>
                  <a:pt x="217128" y="0"/>
                </a:cubicBezTo>
                <a:cubicBezTo>
                  <a:pt x="205532" y="0"/>
                  <a:pt x="24972" y="48039"/>
                  <a:pt x="18346" y="79513"/>
                </a:cubicBezTo>
                <a:cubicBezTo>
                  <a:pt x="11720" y="110987"/>
                  <a:pt x="94546" y="149915"/>
                  <a:pt x="177372" y="18884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Slide Number Placeholder 7">
            <a:extLst>
              <a:ext uri="{FF2B5EF4-FFF2-40B4-BE49-F238E27FC236}">
                <a16:creationId xmlns:a16="http://schemas.microsoft.com/office/drawing/2014/main" id="{F3ADFB53-E01A-2740-8853-76B94D08F0E6}"/>
              </a:ext>
            </a:extLst>
          </p:cNvPr>
          <p:cNvSpPr>
            <a:spLocks noGrp="1"/>
          </p:cNvSpPr>
          <p:nvPr>
            <p:ph type="sldNum" sz="quarter" idx="12"/>
          </p:nvPr>
        </p:nvSpPr>
        <p:spPr/>
        <p:txBody>
          <a:bodyPr/>
          <a:lstStyle/>
          <a:p>
            <a:fld id="{652E326F-2974-0E46-BE41-4A2DFAACED48}" type="slidenum">
              <a:rPr lang="en-AU" smtClean="0"/>
              <a:t>22</a:t>
            </a:fld>
            <a:endParaRPr lang="en-AU"/>
          </a:p>
        </p:txBody>
      </p:sp>
    </p:spTree>
    <p:extLst>
      <p:ext uri="{BB962C8B-B14F-4D97-AF65-F5344CB8AC3E}">
        <p14:creationId xmlns:p14="http://schemas.microsoft.com/office/powerpoint/2010/main" val="5533908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05151-D40B-1F43-9327-7D7D1326F097}"/>
              </a:ext>
            </a:extLst>
          </p:cNvPr>
          <p:cNvSpPr>
            <a:spLocks noGrp="1"/>
          </p:cNvSpPr>
          <p:nvPr>
            <p:ph type="title"/>
          </p:nvPr>
        </p:nvSpPr>
        <p:spPr/>
        <p:txBody>
          <a:bodyPr/>
          <a:lstStyle/>
          <a:p>
            <a:r>
              <a:rPr lang="en-AU" dirty="0"/>
              <a:t>Forcing UDP</a:t>
            </a:r>
          </a:p>
        </p:txBody>
      </p:sp>
      <p:sp>
        <p:nvSpPr>
          <p:cNvPr id="3" name="Content Placeholder 2">
            <a:extLst>
              <a:ext uri="{FF2B5EF4-FFF2-40B4-BE49-F238E27FC236}">
                <a16:creationId xmlns:a16="http://schemas.microsoft.com/office/drawing/2014/main" id="{A411B34E-0978-AB49-A12C-A5616F33DCD0}"/>
              </a:ext>
            </a:extLst>
          </p:cNvPr>
          <p:cNvSpPr>
            <a:spLocks noGrp="1"/>
          </p:cNvSpPr>
          <p:nvPr>
            <p:ph idx="1"/>
          </p:nvPr>
        </p:nvSpPr>
        <p:spPr/>
        <p:txBody>
          <a:bodyPr/>
          <a:lstStyle/>
          <a:p>
            <a:r>
              <a:rPr lang="en-AU" dirty="0"/>
              <a:t>A number of resolvers will discard a DNS response if it is larger than the original buffer size</a:t>
            </a:r>
          </a:p>
          <a:p>
            <a:pPr lvl="1"/>
            <a:r>
              <a:rPr lang="en-AU" dirty="0"/>
              <a:t>This appears to occur in some 2% - 3% of cases</a:t>
            </a:r>
          </a:p>
          <a:p>
            <a:r>
              <a:rPr lang="en-AU" dirty="0"/>
              <a:t>A number of resolvers do not receive fragmented UDP packets </a:t>
            </a:r>
          </a:p>
          <a:p>
            <a:pPr lvl="1"/>
            <a:r>
              <a:rPr lang="en-AU" dirty="0"/>
              <a:t>This appears to occur in ~11% of cases in IPv4, and  ~15% of cases in IPv6</a:t>
            </a:r>
          </a:p>
        </p:txBody>
      </p:sp>
      <p:sp>
        <p:nvSpPr>
          <p:cNvPr id="4" name="Slide Number Placeholder 3">
            <a:extLst>
              <a:ext uri="{FF2B5EF4-FFF2-40B4-BE49-F238E27FC236}">
                <a16:creationId xmlns:a16="http://schemas.microsoft.com/office/drawing/2014/main" id="{53344847-56A1-F84A-B035-614E2811AABC}"/>
              </a:ext>
            </a:extLst>
          </p:cNvPr>
          <p:cNvSpPr>
            <a:spLocks noGrp="1"/>
          </p:cNvSpPr>
          <p:nvPr>
            <p:ph type="sldNum" sz="quarter" idx="12"/>
          </p:nvPr>
        </p:nvSpPr>
        <p:spPr/>
        <p:txBody>
          <a:bodyPr/>
          <a:lstStyle/>
          <a:p>
            <a:fld id="{652E326F-2974-0E46-BE41-4A2DFAACED48}" type="slidenum">
              <a:rPr lang="en-AU" smtClean="0"/>
              <a:t>23</a:t>
            </a:fld>
            <a:endParaRPr lang="en-AU"/>
          </a:p>
        </p:txBody>
      </p:sp>
    </p:spTree>
    <p:extLst>
      <p:ext uri="{BB962C8B-B14F-4D97-AF65-F5344CB8AC3E}">
        <p14:creationId xmlns:p14="http://schemas.microsoft.com/office/powerpoint/2010/main" val="25963817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32BCB-2764-434A-9FD4-E7D1CA040849}"/>
              </a:ext>
            </a:extLst>
          </p:cNvPr>
          <p:cNvSpPr>
            <a:spLocks noGrp="1"/>
          </p:cNvSpPr>
          <p:nvPr>
            <p:ph type="title"/>
          </p:nvPr>
        </p:nvSpPr>
        <p:spPr/>
        <p:txBody>
          <a:bodyPr/>
          <a:lstStyle/>
          <a:p>
            <a:r>
              <a:rPr lang="en-AU" dirty="0"/>
              <a:t>DNS Flag Day 2020</a:t>
            </a:r>
          </a:p>
        </p:txBody>
      </p:sp>
      <p:sp>
        <p:nvSpPr>
          <p:cNvPr id="3" name="Content Placeholder 2">
            <a:extLst>
              <a:ext uri="{FF2B5EF4-FFF2-40B4-BE49-F238E27FC236}">
                <a16:creationId xmlns:a16="http://schemas.microsoft.com/office/drawing/2014/main" id="{686B7B91-C5E5-A245-AD78-F986E79BB616}"/>
              </a:ext>
            </a:extLst>
          </p:cNvPr>
          <p:cNvSpPr>
            <a:spLocks noGrp="1"/>
          </p:cNvSpPr>
          <p:nvPr>
            <p:ph idx="1"/>
          </p:nvPr>
        </p:nvSpPr>
        <p:spPr/>
        <p:txBody>
          <a:bodyPr/>
          <a:lstStyle/>
          <a:p>
            <a:pPr marL="0" indent="0">
              <a:buNone/>
            </a:pPr>
            <a:r>
              <a:rPr lang="en-AU" dirty="0"/>
              <a:t>We appear to have repurposed the EDNS(0) Buffer Size parameter</a:t>
            </a:r>
          </a:p>
          <a:p>
            <a:pPr lvl="1"/>
            <a:r>
              <a:rPr lang="en-AU" dirty="0"/>
              <a:t>It was originally designed as a signal from the client to the server of the client’s capability to receive a DNS response over UDP</a:t>
            </a:r>
          </a:p>
          <a:p>
            <a:pPr lvl="2"/>
            <a:r>
              <a:rPr lang="en-AU" dirty="0"/>
              <a:t>Oddly enough no comparable signal was defined for TCP, even though, presumably, the same client-side memory limitations for DNS payloads would exist</a:t>
            </a:r>
          </a:p>
          <a:p>
            <a:pPr lvl="1"/>
            <a:r>
              <a:rPr lang="en-AU" dirty="0"/>
              <a:t>It appears to have been intended as a UDP mechanism that “can help improve the scalability of the DNS by avoiding widespread use of TCP for DNS transport.” (RFC 6891)</a:t>
            </a:r>
          </a:p>
          <a:p>
            <a:pPr lvl="1"/>
            <a:r>
              <a:rPr lang="en-AU" dirty="0"/>
              <a:t>The Flag Day measures appear to repurpose this parameter as a </a:t>
            </a:r>
            <a:r>
              <a:rPr lang="en-AU" b="1" dirty="0"/>
              <a:t>UDP fragmentation avoidance signal</a:t>
            </a:r>
          </a:p>
        </p:txBody>
      </p:sp>
      <p:sp>
        <p:nvSpPr>
          <p:cNvPr id="4" name="Slide Number Placeholder 3">
            <a:extLst>
              <a:ext uri="{FF2B5EF4-FFF2-40B4-BE49-F238E27FC236}">
                <a16:creationId xmlns:a16="http://schemas.microsoft.com/office/drawing/2014/main" id="{70C7CC21-5D2A-B441-A9E1-2E70E280BE41}"/>
              </a:ext>
            </a:extLst>
          </p:cNvPr>
          <p:cNvSpPr>
            <a:spLocks noGrp="1"/>
          </p:cNvSpPr>
          <p:nvPr>
            <p:ph type="sldNum" sz="quarter" idx="12"/>
          </p:nvPr>
        </p:nvSpPr>
        <p:spPr/>
        <p:txBody>
          <a:bodyPr/>
          <a:lstStyle/>
          <a:p>
            <a:fld id="{652E326F-2974-0E46-BE41-4A2DFAACED48}" type="slidenum">
              <a:rPr lang="en-AU" smtClean="0"/>
              <a:t>24</a:t>
            </a:fld>
            <a:endParaRPr lang="en-AU"/>
          </a:p>
        </p:txBody>
      </p:sp>
    </p:spTree>
    <p:extLst>
      <p:ext uri="{BB962C8B-B14F-4D97-AF65-F5344CB8AC3E}">
        <p14:creationId xmlns:p14="http://schemas.microsoft.com/office/powerpoint/2010/main" val="1567263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57539-A31E-4C47-9D1A-B22EEFDAF7F5}"/>
              </a:ext>
            </a:extLst>
          </p:cNvPr>
          <p:cNvSpPr>
            <a:spLocks noGrp="1"/>
          </p:cNvSpPr>
          <p:nvPr>
            <p:ph type="title"/>
          </p:nvPr>
        </p:nvSpPr>
        <p:spPr/>
        <p:txBody>
          <a:bodyPr/>
          <a:lstStyle/>
          <a:p>
            <a:r>
              <a:rPr lang="en-AU" dirty="0"/>
              <a:t>DNS Transport Considerations</a:t>
            </a:r>
          </a:p>
        </p:txBody>
      </p:sp>
      <p:sp>
        <p:nvSpPr>
          <p:cNvPr id="3" name="Content Placeholder 2">
            <a:extLst>
              <a:ext uri="{FF2B5EF4-FFF2-40B4-BE49-F238E27FC236}">
                <a16:creationId xmlns:a16="http://schemas.microsoft.com/office/drawing/2014/main" id="{ECB9E0DE-4D5B-BF4B-95A6-CE257E401693}"/>
              </a:ext>
            </a:extLst>
          </p:cNvPr>
          <p:cNvSpPr>
            <a:spLocks noGrp="1"/>
          </p:cNvSpPr>
          <p:nvPr>
            <p:ph idx="1"/>
          </p:nvPr>
        </p:nvSpPr>
        <p:spPr/>
        <p:txBody>
          <a:bodyPr/>
          <a:lstStyle/>
          <a:p>
            <a:r>
              <a:rPr lang="en-AU" dirty="0"/>
              <a:t>Unfragmented UDP is relatively fast, stable and efficient</a:t>
            </a:r>
          </a:p>
          <a:p>
            <a:pPr lvl="1"/>
            <a:r>
              <a:rPr lang="en-AU" dirty="0"/>
              <a:t>There is a slight increase in drop rates above 512 octets to around 0.5%</a:t>
            </a:r>
          </a:p>
          <a:p>
            <a:pPr lvl="1"/>
            <a:r>
              <a:rPr lang="en-AU" dirty="0"/>
              <a:t>There is no visible change in drop rates in payloads up to 1500 octets in size</a:t>
            </a:r>
          </a:p>
          <a:p>
            <a:r>
              <a:rPr lang="en-AU" dirty="0"/>
              <a:t>Fragmented UDP has a very high drop rate</a:t>
            </a:r>
          </a:p>
          <a:p>
            <a:pPr lvl="1"/>
            <a:r>
              <a:rPr lang="en-AU" dirty="0"/>
              <a:t>Between 11% and 15% drop rate in IPv4 and IPv6 respectively</a:t>
            </a:r>
          </a:p>
          <a:p>
            <a:pPr lvl="1"/>
            <a:r>
              <a:rPr lang="en-AU" dirty="0"/>
              <a:t>It is more likely to be due to security filtering practice, although no specific fragmentation measurement has been made</a:t>
            </a:r>
          </a:p>
          <a:p>
            <a:r>
              <a:rPr lang="en-AU" dirty="0"/>
              <a:t>TCP is less efficient and slower than unfragmented UDP, but far better in performance terms than Fragmented UDP</a:t>
            </a:r>
          </a:p>
          <a:p>
            <a:pPr lvl="1"/>
            <a:r>
              <a:rPr lang="en-AU" dirty="0"/>
              <a:t>Base failure rate for TCP is between 1% to 2% of cases</a:t>
            </a:r>
          </a:p>
        </p:txBody>
      </p:sp>
      <p:sp>
        <p:nvSpPr>
          <p:cNvPr id="4" name="Slide Number Placeholder 3">
            <a:extLst>
              <a:ext uri="{FF2B5EF4-FFF2-40B4-BE49-F238E27FC236}">
                <a16:creationId xmlns:a16="http://schemas.microsoft.com/office/drawing/2014/main" id="{877BAC8A-2108-084B-A6A7-FC500902FCA3}"/>
              </a:ext>
            </a:extLst>
          </p:cNvPr>
          <p:cNvSpPr>
            <a:spLocks noGrp="1"/>
          </p:cNvSpPr>
          <p:nvPr>
            <p:ph type="sldNum" sz="quarter" idx="12"/>
          </p:nvPr>
        </p:nvSpPr>
        <p:spPr/>
        <p:txBody>
          <a:bodyPr/>
          <a:lstStyle/>
          <a:p>
            <a:fld id="{652E326F-2974-0E46-BE41-4A2DFAACED48}" type="slidenum">
              <a:rPr lang="en-AU" smtClean="0"/>
              <a:t>25</a:t>
            </a:fld>
            <a:endParaRPr lang="en-AU"/>
          </a:p>
        </p:txBody>
      </p:sp>
    </p:spTree>
    <p:extLst>
      <p:ext uri="{BB962C8B-B14F-4D97-AF65-F5344CB8AC3E}">
        <p14:creationId xmlns:p14="http://schemas.microsoft.com/office/powerpoint/2010/main" val="19940350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E1FED-94C5-734E-A436-69591F3CB61E}"/>
              </a:ext>
            </a:extLst>
          </p:cNvPr>
          <p:cNvSpPr>
            <a:spLocks noGrp="1"/>
          </p:cNvSpPr>
          <p:nvPr>
            <p:ph type="title"/>
          </p:nvPr>
        </p:nvSpPr>
        <p:spPr/>
        <p:txBody>
          <a:bodyPr/>
          <a:lstStyle/>
          <a:p>
            <a:r>
              <a:rPr lang="en-AU" dirty="0"/>
              <a:t>DNS Transport Priorities</a:t>
            </a:r>
          </a:p>
        </p:txBody>
      </p:sp>
      <p:sp>
        <p:nvSpPr>
          <p:cNvPr id="3" name="Content Placeholder 2">
            <a:extLst>
              <a:ext uri="{FF2B5EF4-FFF2-40B4-BE49-F238E27FC236}">
                <a16:creationId xmlns:a16="http://schemas.microsoft.com/office/drawing/2014/main" id="{F8191BEB-0524-B348-951D-8CC315A9F6FB}"/>
              </a:ext>
            </a:extLst>
          </p:cNvPr>
          <p:cNvSpPr>
            <a:spLocks noGrp="1"/>
          </p:cNvSpPr>
          <p:nvPr>
            <p:ph idx="1"/>
          </p:nvPr>
        </p:nvSpPr>
        <p:spPr/>
        <p:txBody>
          <a:bodyPr/>
          <a:lstStyle/>
          <a:p>
            <a:r>
              <a:rPr lang="en-AU" dirty="0"/>
              <a:t>Use unfragmented UDP as much as possible</a:t>
            </a:r>
          </a:p>
          <a:p>
            <a:r>
              <a:rPr lang="en-AU" dirty="0"/>
              <a:t>Avoid dynamic discovery of path MTU / fragmentation onset</a:t>
            </a:r>
          </a:p>
          <a:p>
            <a:r>
              <a:rPr lang="en-AU" dirty="0"/>
              <a:t>Prefer TCP over responding with fragmented UDP for larger responses</a:t>
            </a:r>
          </a:p>
          <a:p>
            <a:endParaRPr lang="en-AU" dirty="0"/>
          </a:p>
        </p:txBody>
      </p:sp>
      <p:sp>
        <p:nvSpPr>
          <p:cNvPr id="4" name="Slide Number Placeholder 3">
            <a:extLst>
              <a:ext uri="{FF2B5EF4-FFF2-40B4-BE49-F238E27FC236}">
                <a16:creationId xmlns:a16="http://schemas.microsoft.com/office/drawing/2014/main" id="{77E0DAA2-8D8F-2748-9FC1-7283CD5EA150}"/>
              </a:ext>
            </a:extLst>
          </p:cNvPr>
          <p:cNvSpPr>
            <a:spLocks noGrp="1"/>
          </p:cNvSpPr>
          <p:nvPr>
            <p:ph type="sldNum" sz="quarter" idx="12"/>
          </p:nvPr>
        </p:nvSpPr>
        <p:spPr/>
        <p:txBody>
          <a:bodyPr/>
          <a:lstStyle/>
          <a:p>
            <a:fld id="{652E326F-2974-0E46-BE41-4A2DFAACED48}" type="slidenum">
              <a:rPr lang="en-AU" smtClean="0"/>
              <a:t>26</a:t>
            </a:fld>
            <a:endParaRPr lang="en-AU"/>
          </a:p>
        </p:txBody>
      </p:sp>
    </p:spTree>
    <p:extLst>
      <p:ext uri="{BB962C8B-B14F-4D97-AF65-F5344CB8AC3E}">
        <p14:creationId xmlns:p14="http://schemas.microsoft.com/office/powerpoint/2010/main" val="8334089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4683C-8BAD-C04B-B7C0-42D618D86D34}"/>
              </a:ext>
            </a:extLst>
          </p:cNvPr>
          <p:cNvSpPr>
            <a:spLocks noGrp="1"/>
          </p:cNvSpPr>
          <p:nvPr>
            <p:ph type="title"/>
          </p:nvPr>
        </p:nvSpPr>
        <p:spPr/>
        <p:txBody>
          <a:bodyPr/>
          <a:lstStyle/>
          <a:p>
            <a:r>
              <a:rPr lang="en-AU" dirty="0"/>
              <a:t>Buffer Size Considerations</a:t>
            </a:r>
          </a:p>
        </p:txBody>
      </p:sp>
      <p:sp>
        <p:nvSpPr>
          <p:cNvPr id="3" name="Content Placeholder 2">
            <a:extLst>
              <a:ext uri="{FF2B5EF4-FFF2-40B4-BE49-F238E27FC236}">
                <a16:creationId xmlns:a16="http://schemas.microsoft.com/office/drawing/2014/main" id="{35378393-0294-BD49-B97B-8CFEBC80C10B}"/>
              </a:ext>
            </a:extLst>
          </p:cNvPr>
          <p:cNvSpPr>
            <a:spLocks noGrp="1"/>
          </p:cNvSpPr>
          <p:nvPr>
            <p:ph idx="1"/>
          </p:nvPr>
        </p:nvSpPr>
        <p:spPr/>
        <p:txBody>
          <a:bodyPr>
            <a:normAutofit fontScale="92500"/>
          </a:bodyPr>
          <a:lstStyle/>
          <a:p>
            <a:r>
              <a:rPr lang="en-AU" dirty="0"/>
              <a:t>One size fits all?</a:t>
            </a:r>
          </a:p>
          <a:p>
            <a:pPr lvl="1"/>
            <a:r>
              <a:rPr lang="en-AU" dirty="0"/>
              <a:t>1232 is a conservative value with a high assurance of fragmentation avoidance</a:t>
            </a:r>
          </a:p>
          <a:p>
            <a:pPr lvl="1"/>
            <a:r>
              <a:rPr lang="en-AU" dirty="0"/>
              <a:t>Early onset of TCP extracts a marginal cost in terms of efficiency and speed of resolution</a:t>
            </a:r>
          </a:p>
          <a:p>
            <a:pPr lvl="1"/>
            <a:r>
              <a:rPr lang="en-AU" dirty="0"/>
              <a:t>Could we improve on this by tailoring the value to suit the context of the query/response transaction?</a:t>
            </a:r>
          </a:p>
          <a:p>
            <a:r>
              <a:rPr lang="en-AU" dirty="0"/>
              <a:t>Customised settings</a:t>
            </a:r>
          </a:p>
          <a:p>
            <a:pPr lvl="1"/>
            <a:r>
              <a:rPr lang="en-AU" dirty="0"/>
              <a:t>Fragmentation onset occurs in different ways on different paths</a:t>
            </a:r>
          </a:p>
          <a:p>
            <a:pPr lvl="1"/>
            <a:r>
              <a:rPr lang="en-AU" dirty="0"/>
              <a:t>Our measurements suggest that in the “interior” of the Internet between recursive resolvers and authoritative servers the prevailing MTU is at 1,500. There is no measurable signal of use of smaller MTUs in this part of the Internet * </a:t>
            </a:r>
          </a:p>
          <a:p>
            <a:pPr lvl="1"/>
            <a:r>
              <a:rPr lang="en-AU" dirty="0"/>
              <a:t>Fragmentation onset occurs differently for IPv4 and IPv6</a:t>
            </a:r>
          </a:p>
        </p:txBody>
      </p:sp>
      <p:sp>
        <p:nvSpPr>
          <p:cNvPr id="4" name="TextBox 3">
            <a:extLst>
              <a:ext uri="{FF2B5EF4-FFF2-40B4-BE49-F238E27FC236}">
                <a16:creationId xmlns:a16="http://schemas.microsoft.com/office/drawing/2014/main" id="{3619356A-C94A-8A4E-9D70-BFE65BD5916E}"/>
              </a:ext>
            </a:extLst>
          </p:cNvPr>
          <p:cNvSpPr txBox="1"/>
          <p:nvPr/>
        </p:nvSpPr>
        <p:spPr>
          <a:xfrm>
            <a:off x="2429904" y="6492875"/>
            <a:ext cx="9762096" cy="338554"/>
          </a:xfrm>
          <a:prstGeom prst="rect">
            <a:avLst/>
          </a:prstGeom>
          <a:noFill/>
        </p:spPr>
        <p:txBody>
          <a:bodyPr wrap="none" rtlCol="0">
            <a:spAutoFit/>
          </a:bodyPr>
          <a:lstStyle/>
          <a:p>
            <a:r>
              <a:rPr lang="en-AU" sz="1600" dirty="0"/>
              <a:t>* The “edge” of the internet is likely to be different – no measurements were made for edge scenarios in this study </a:t>
            </a:r>
          </a:p>
        </p:txBody>
      </p:sp>
      <p:sp>
        <p:nvSpPr>
          <p:cNvPr id="5" name="Slide Number Placeholder 4">
            <a:extLst>
              <a:ext uri="{FF2B5EF4-FFF2-40B4-BE49-F238E27FC236}">
                <a16:creationId xmlns:a16="http://schemas.microsoft.com/office/drawing/2014/main" id="{193565DF-62F1-EA4B-8E8F-33847FAF74F5}"/>
              </a:ext>
            </a:extLst>
          </p:cNvPr>
          <p:cNvSpPr>
            <a:spLocks noGrp="1"/>
          </p:cNvSpPr>
          <p:nvPr>
            <p:ph type="sldNum" sz="quarter" idx="12"/>
          </p:nvPr>
        </p:nvSpPr>
        <p:spPr/>
        <p:txBody>
          <a:bodyPr/>
          <a:lstStyle/>
          <a:p>
            <a:fld id="{652E326F-2974-0E46-BE41-4A2DFAACED48}" type="slidenum">
              <a:rPr lang="en-AU" smtClean="0"/>
              <a:t>27</a:t>
            </a:fld>
            <a:endParaRPr lang="en-AU"/>
          </a:p>
        </p:txBody>
      </p:sp>
    </p:spTree>
    <p:extLst>
      <p:ext uri="{BB962C8B-B14F-4D97-AF65-F5344CB8AC3E}">
        <p14:creationId xmlns:p14="http://schemas.microsoft.com/office/powerpoint/2010/main" val="34000951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D3E63-8A3F-4642-B3F8-D808406DF240}"/>
              </a:ext>
            </a:extLst>
          </p:cNvPr>
          <p:cNvSpPr>
            <a:spLocks noGrp="1"/>
          </p:cNvSpPr>
          <p:nvPr>
            <p:ph type="title"/>
          </p:nvPr>
        </p:nvSpPr>
        <p:spPr/>
        <p:txBody>
          <a:bodyPr/>
          <a:lstStyle/>
          <a:p>
            <a:r>
              <a:rPr lang="en-AU" dirty="0"/>
              <a:t>For Recursive to Authoritative</a:t>
            </a:r>
          </a:p>
        </p:txBody>
      </p:sp>
      <p:sp>
        <p:nvSpPr>
          <p:cNvPr id="3" name="Content Placeholder 2">
            <a:extLst>
              <a:ext uri="{FF2B5EF4-FFF2-40B4-BE49-F238E27FC236}">
                <a16:creationId xmlns:a16="http://schemas.microsoft.com/office/drawing/2014/main" id="{B862D88A-2165-5A43-95AE-544E507AA73E}"/>
              </a:ext>
            </a:extLst>
          </p:cNvPr>
          <p:cNvSpPr>
            <a:spLocks noGrp="1"/>
          </p:cNvSpPr>
          <p:nvPr>
            <p:ph idx="1"/>
          </p:nvPr>
        </p:nvSpPr>
        <p:spPr/>
        <p:txBody>
          <a:bodyPr/>
          <a:lstStyle/>
          <a:p>
            <a:pPr marL="0" indent="0">
              <a:buNone/>
            </a:pPr>
            <a:r>
              <a:rPr lang="en-AU" dirty="0"/>
              <a:t>Our measurements suggest setting the EDNS(0) Buffer size to:</a:t>
            </a:r>
          </a:p>
          <a:p>
            <a:endParaRPr lang="en-AU" dirty="0"/>
          </a:p>
          <a:p>
            <a:pPr marL="457200" lvl="1" indent="0">
              <a:buNone/>
            </a:pPr>
            <a:r>
              <a:rPr lang="en-AU" b="1" dirty="0"/>
              <a:t>IPv4	1,472 octets</a:t>
            </a:r>
          </a:p>
          <a:p>
            <a:pPr marL="457200" lvl="1" indent="0">
              <a:buNone/>
            </a:pPr>
            <a:r>
              <a:rPr lang="en-AU" b="1" dirty="0"/>
              <a:t>IPv6	1,452 octets</a:t>
            </a:r>
          </a:p>
          <a:p>
            <a:pPr marL="457200" lvl="1" indent="0">
              <a:buNone/>
            </a:pPr>
            <a:endParaRPr lang="en-AU" dirty="0"/>
          </a:p>
          <a:p>
            <a:pPr marL="0" indent="0">
              <a:buNone/>
            </a:pPr>
            <a:r>
              <a:rPr lang="en-AU" sz="2000" dirty="0"/>
              <a:t>A small additional performance improvement can be made by using a lower TCP MSS setting – our measurements of a 1,200 octets setting showed a small but visible improvement in TCP resilience for large (multi-segment) payloads. In the TCP the marginal cost of a highly conservative setting for the MSS is far lower than the cost of correcting MTU issues.</a:t>
            </a:r>
          </a:p>
        </p:txBody>
      </p:sp>
      <p:sp>
        <p:nvSpPr>
          <p:cNvPr id="4" name="Slide Number Placeholder 3">
            <a:extLst>
              <a:ext uri="{FF2B5EF4-FFF2-40B4-BE49-F238E27FC236}">
                <a16:creationId xmlns:a16="http://schemas.microsoft.com/office/drawing/2014/main" id="{0AB1089D-915C-FD47-ACE4-44ABA316C831}"/>
              </a:ext>
            </a:extLst>
          </p:cNvPr>
          <p:cNvSpPr>
            <a:spLocks noGrp="1"/>
          </p:cNvSpPr>
          <p:nvPr>
            <p:ph type="sldNum" sz="quarter" idx="12"/>
          </p:nvPr>
        </p:nvSpPr>
        <p:spPr/>
        <p:txBody>
          <a:bodyPr/>
          <a:lstStyle/>
          <a:p>
            <a:fld id="{652E326F-2974-0E46-BE41-4A2DFAACED48}" type="slidenum">
              <a:rPr lang="en-AU" smtClean="0"/>
              <a:t>28</a:t>
            </a:fld>
            <a:endParaRPr lang="en-AU"/>
          </a:p>
        </p:txBody>
      </p:sp>
    </p:spTree>
    <p:extLst>
      <p:ext uri="{BB962C8B-B14F-4D97-AF65-F5344CB8AC3E}">
        <p14:creationId xmlns:p14="http://schemas.microsoft.com/office/powerpoint/2010/main" val="3054535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6040895-F987-D84F-BBDC-9371B87C9581}"/>
              </a:ext>
            </a:extLst>
          </p:cNvPr>
          <p:cNvSpPr txBox="1"/>
          <p:nvPr/>
        </p:nvSpPr>
        <p:spPr>
          <a:xfrm>
            <a:off x="2779200" y="1648800"/>
            <a:ext cx="2241319" cy="707886"/>
          </a:xfrm>
          <a:prstGeom prst="rect">
            <a:avLst/>
          </a:prstGeom>
          <a:noFill/>
        </p:spPr>
        <p:txBody>
          <a:bodyPr wrap="none" rtlCol="0">
            <a:spAutoFit/>
          </a:bodyPr>
          <a:lstStyle/>
          <a:p>
            <a:r>
              <a:rPr lang="en-AU" sz="4000" dirty="0">
                <a:latin typeface="AhnbergHand" pitchFamily="2" charset="0"/>
              </a:rPr>
              <a:t>Thanks!</a:t>
            </a:r>
          </a:p>
        </p:txBody>
      </p:sp>
      <p:sp>
        <p:nvSpPr>
          <p:cNvPr id="5" name="TextBox 4">
            <a:extLst>
              <a:ext uri="{FF2B5EF4-FFF2-40B4-BE49-F238E27FC236}">
                <a16:creationId xmlns:a16="http://schemas.microsoft.com/office/drawing/2014/main" id="{2C36F6DC-2C56-4643-AC5B-7A6429958BE7}"/>
              </a:ext>
            </a:extLst>
          </p:cNvPr>
          <p:cNvSpPr txBox="1"/>
          <p:nvPr/>
        </p:nvSpPr>
        <p:spPr>
          <a:xfrm>
            <a:off x="3175200" y="5565600"/>
            <a:ext cx="7224991" cy="646331"/>
          </a:xfrm>
          <a:prstGeom prst="rect">
            <a:avLst/>
          </a:prstGeom>
          <a:noFill/>
        </p:spPr>
        <p:txBody>
          <a:bodyPr wrap="none" rtlCol="0">
            <a:spAutoFit/>
          </a:bodyPr>
          <a:lstStyle/>
          <a:p>
            <a:r>
              <a:rPr lang="en-AU" dirty="0"/>
              <a:t>Full Report:    </a:t>
            </a:r>
            <a:r>
              <a:rPr lang="en-AU" dirty="0">
                <a:hlinkClick r:id="rId2"/>
              </a:rPr>
              <a:t>https://www.potaroo.net/ispcol/2020-11/xldns.html</a:t>
            </a:r>
            <a:r>
              <a:rPr lang="en-AU" dirty="0"/>
              <a:t>  (part 1)</a:t>
            </a:r>
          </a:p>
          <a:p>
            <a:r>
              <a:rPr lang="en-AU" dirty="0"/>
              <a:t>	       </a:t>
            </a:r>
            <a:r>
              <a:rPr lang="en-AU" dirty="0">
                <a:hlinkClick r:id="rId3"/>
              </a:rPr>
              <a:t>https://www.potaroo.net/ispcol/2020-12/xldns2.html</a:t>
            </a:r>
            <a:r>
              <a:rPr lang="en-AU" dirty="0"/>
              <a:t> (part 2)</a:t>
            </a:r>
          </a:p>
        </p:txBody>
      </p:sp>
      <p:sp>
        <p:nvSpPr>
          <p:cNvPr id="2" name="Slide Number Placeholder 1">
            <a:extLst>
              <a:ext uri="{FF2B5EF4-FFF2-40B4-BE49-F238E27FC236}">
                <a16:creationId xmlns:a16="http://schemas.microsoft.com/office/drawing/2014/main" id="{1722749C-B839-FC4F-91DD-523F7ED5E689}"/>
              </a:ext>
            </a:extLst>
          </p:cNvPr>
          <p:cNvSpPr>
            <a:spLocks noGrp="1"/>
          </p:cNvSpPr>
          <p:nvPr>
            <p:ph type="sldNum" sz="quarter" idx="12"/>
          </p:nvPr>
        </p:nvSpPr>
        <p:spPr/>
        <p:txBody>
          <a:bodyPr/>
          <a:lstStyle/>
          <a:p>
            <a:fld id="{652E326F-2974-0E46-BE41-4A2DFAACED48}" type="slidenum">
              <a:rPr lang="en-AU" smtClean="0"/>
              <a:t>29</a:t>
            </a:fld>
            <a:endParaRPr lang="en-AU"/>
          </a:p>
        </p:txBody>
      </p:sp>
    </p:spTree>
    <p:extLst>
      <p:ext uri="{BB962C8B-B14F-4D97-AF65-F5344CB8AC3E}">
        <p14:creationId xmlns:p14="http://schemas.microsoft.com/office/powerpoint/2010/main" val="3518691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17CBE-D5B8-DF47-B886-2CB4D2A1CBAA}"/>
              </a:ext>
            </a:extLst>
          </p:cNvPr>
          <p:cNvSpPr>
            <a:spLocks noGrp="1"/>
          </p:cNvSpPr>
          <p:nvPr>
            <p:ph type="title"/>
          </p:nvPr>
        </p:nvSpPr>
        <p:spPr/>
        <p:txBody>
          <a:bodyPr/>
          <a:lstStyle/>
          <a:p>
            <a:r>
              <a:rPr lang="en-AU" dirty="0"/>
              <a:t>DNS Flag Day 2020</a:t>
            </a:r>
          </a:p>
        </p:txBody>
      </p:sp>
      <p:pic>
        <p:nvPicPr>
          <p:cNvPr id="5" name="Picture 4">
            <a:extLst>
              <a:ext uri="{FF2B5EF4-FFF2-40B4-BE49-F238E27FC236}">
                <a16:creationId xmlns:a16="http://schemas.microsoft.com/office/drawing/2014/main" id="{1F0638D6-5D4F-0A4E-9256-E56AD821CDAD}"/>
              </a:ext>
            </a:extLst>
          </p:cNvPr>
          <p:cNvPicPr>
            <a:picLocks noChangeAspect="1"/>
          </p:cNvPicPr>
          <p:nvPr/>
        </p:nvPicPr>
        <p:blipFill>
          <a:blip r:embed="rId2"/>
          <a:stretch>
            <a:fillRect/>
          </a:stretch>
        </p:blipFill>
        <p:spPr>
          <a:xfrm>
            <a:off x="838200" y="1626520"/>
            <a:ext cx="4851333" cy="4560388"/>
          </a:xfrm>
          <a:prstGeom prst="rect">
            <a:avLst/>
          </a:prstGeom>
        </p:spPr>
      </p:pic>
      <p:pic>
        <p:nvPicPr>
          <p:cNvPr id="7" name="Picture 6">
            <a:extLst>
              <a:ext uri="{FF2B5EF4-FFF2-40B4-BE49-F238E27FC236}">
                <a16:creationId xmlns:a16="http://schemas.microsoft.com/office/drawing/2014/main" id="{F0784A85-C1E9-A64D-8B69-F907BD7939C5}"/>
              </a:ext>
            </a:extLst>
          </p:cNvPr>
          <p:cNvPicPr>
            <a:picLocks noChangeAspect="1"/>
          </p:cNvPicPr>
          <p:nvPr/>
        </p:nvPicPr>
        <p:blipFill>
          <a:blip r:embed="rId3"/>
          <a:stretch>
            <a:fillRect/>
          </a:stretch>
        </p:blipFill>
        <p:spPr>
          <a:xfrm>
            <a:off x="5412908" y="1284459"/>
            <a:ext cx="5848684" cy="2483095"/>
          </a:xfrm>
          <a:prstGeom prst="rect">
            <a:avLst/>
          </a:prstGeom>
        </p:spPr>
      </p:pic>
      <p:pic>
        <p:nvPicPr>
          <p:cNvPr id="9" name="Picture 8">
            <a:extLst>
              <a:ext uri="{FF2B5EF4-FFF2-40B4-BE49-F238E27FC236}">
                <a16:creationId xmlns:a16="http://schemas.microsoft.com/office/drawing/2014/main" id="{21C69306-681D-9646-BCE9-9BFDA6A95E47}"/>
              </a:ext>
            </a:extLst>
          </p:cNvPr>
          <p:cNvPicPr>
            <a:picLocks noChangeAspect="1"/>
          </p:cNvPicPr>
          <p:nvPr/>
        </p:nvPicPr>
        <p:blipFill>
          <a:blip r:embed="rId4"/>
          <a:stretch>
            <a:fillRect/>
          </a:stretch>
        </p:blipFill>
        <p:spPr>
          <a:xfrm>
            <a:off x="5351508" y="4109615"/>
            <a:ext cx="6098546" cy="2284679"/>
          </a:xfrm>
          <a:prstGeom prst="rect">
            <a:avLst/>
          </a:prstGeom>
        </p:spPr>
      </p:pic>
      <p:sp>
        <p:nvSpPr>
          <p:cNvPr id="12" name="Freeform 11">
            <a:extLst>
              <a:ext uri="{FF2B5EF4-FFF2-40B4-BE49-F238E27FC236}">
                <a16:creationId xmlns:a16="http://schemas.microsoft.com/office/drawing/2014/main" id="{FDE5F4F9-9A90-ED4F-AC21-15F0BE80D7B1}"/>
              </a:ext>
            </a:extLst>
          </p:cNvPr>
          <p:cNvSpPr/>
          <p:nvPr/>
        </p:nvSpPr>
        <p:spPr>
          <a:xfrm>
            <a:off x="5089744" y="2586142"/>
            <a:ext cx="6254024" cy="553058"/>
          </a:xfrm>
          <a:custGeom>
            <a:avLst/>
            <a:gdLst>
              <a:gd name="connsiteX0" fmla="*/ 3283856 w 6254024"/>
              <a:gd name="connsiteY0" fmla="*/ 538658 h 553058"/>
              <a:gd name="connsiteX1" fmla="*/ 5695856 w 6254024"/>
              <a:gd name="connsiteY1" fmla="*/ 495458 h 553058"/>
              <a:gd name="connsiteX2" fmla="*/ 6027056 w 6254024"/>
              <a:gd name="connsiteY2" fmla="*/ 56258 h 553058"/>
              <a:gd name="connsiteX3" fmla="*/ 2844656 w 6254024"/>
              <a:gd name="connsiteY3" fmla="*/ 5858 h 553058"/>
              <a:gd name="connsiteX4" fmla="*/ 511856 w 6254024"/>
              <a:gd name="connsiteY4" fmla="*/ 34658 h 553058"/>
              <a:gd name="connsiteX5" fmla="*/ 202256 w 6254024"/>
              <a:gd name="connsiteY5" fmla="*/ 423458 h 553058"/>
              <a:gd name="connsiteX6" fmla="*/ 3003056 w 6254024"/>
              <a:gd name="connsiteY6" fmla="*/ 553058 h 553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54024" h="553058">
                <a:moveTo>
                  <a:pt x="3283856" y="538658"/>
                </a:moveTo>
                <a:lnTo>
                  <a:pt x="5695856" y="495458"/>
                </a:lnTo>
                <a:cubicBezTo>
                  <a:pt x="6153056" y="415058"/>
                  <a:pt x="6502256" y="137858"/>
                  <a:pt x="6027056" y="56258"/>
                </a:cubicBezTo>
                <a:cubicBezTo>
                  <a:pt x="5551856" y="-25342"/>
                  <a:pt x="2844656" y="5858"/>
                  <a:pt x="2844656" y="5858"/>
                </a:cubicBezTo>
                <a:lnTo>
                  <a:pt x="511856" y="34658"/>
                </a:lnTo>
                <a:cubicBezTo>
                  <a:pt x="71456" y="104258"/>
                  <a:pt x="-212944" y="337058"/>
                  <a:pt x="202256" y="423458"/>
                </a:cubicBezTo>
                <a:cubicBezTo>
                  <a:pt x="617456" y="509858"/>
                  <a:pt x="1810256" y="531458"/>
                  <a:pt x="3003056" y="55305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Freeform 12">
            <a:extLst>
              <a:ext uri="{FF2B5EF4-FFF2-40B4-BE49-F238E27FC236}">
                <a16:creationId xmlns:a16="http://schemas.microsoft.com/office/drawing/2014/main" id="{CDDB1010-D7E9-6649-A6D4-38441F094DD2}"/>
              </a:ext>
            </a:extLst>
          </p:cNvPr>
          <p:cNvSpPr/>
          <p:nvPr/>
        </p:nvSpPr>
        <p:spPr>
          <a:xfrm>
            <a:off x="5067197" y="4999833"/>
            <a:ext cx="6599101" cy="521627"/>
          </a:xfrm>
          <a:custGeom>
            <a:avLst/>
            <a:gdLst>
              <a:gd name="connsiteX0" fmla="*/ 5200003 w 6599101"/>
              <a:gd name="connsiteY0" fmla="*/ 104967 h 521627"/>
              <a:gd name="connsiteX1" fmla="*/ 6244003 w 6599101"/>
              <a:gd name="connsiteY1" fmla="*/ 18567 h 521627"/>
              <a:gd name="connsiteX2" fmla="*/ 6460003 w 6599101"/>
              <a:gd name="connsiteY2" fmla="*/ 421767 h 521627"/>
              <a:gd name="connsiteX3" fmla="*/ 4256803 w 6599101"/>
              <a:gd name="connsiteY3" fmla="*/ 486567 h 521627"/>
              <a:gd name="connsiteX4" fmla="*/ 440803 w 6599101"/>
              <a:gd name="connsiteY4" fmla="*/ 508167 h 521627"/>
              <a:gd name="connsiteX5" fmla="*/ 599203 w 6599101"/>
              <a:gd name="connsiteY5" fmla="*/ 277767 h 521627"/>
              <a:gd name="connsiteX6" fmla="*/ 5077603 w 6599101"/>
              <a:gd name="connsiteY6" fmla="*/ 270567 h 521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599101" h="521627">
                <a:moveTo>
                  <a:pt x="5200003" y="104967"/>
                </a:moveTo>
                <a:cubicBezTo>
                  <a:pt x="5617003" y="35367"/>
                  <a:pt x="6034003" y="-34233"/>
                  <a:pt x="6244003" y="18567"/>
                </a:cubicBezTo>
                <a:cubicBezTo>
                  <a:pt x="6454003" y="71367"/>
                  <a:pt x="6791203" y="343767"/>
                  <a:pt x="6460003" y="421767"/>
                </a:cubicBezTo>
                <a:cubicBezTo>
                  <a:pt x="6128803" y="499767"/>
                  <a:pt x="4256803" y="486567"/>
                  <a:pt x="4256803" y="486567"/>
                </a:cubicBezTo>
                <a:cubicBezTo>
                  <a:pt x="3253603" y="500967"/>
                  <a:pt x="1050403" y="542967"/>
                  <a:pt x="440803" y="508167"/>
                </a:cubicBezTo>
                <a:cubicBezTo>
                  <a:pt x="-168797" y="473367"/>
                  <a:pt x="-173597" y="317367"/>
                  <a:pt x="599203" y="277767"/>
                </a:cubicBezTo>
                <a:cubicBezTo>
                  <a:pt x="1372003" y="238167"/>
                  <a:pt x="3224803" y="254367"/>
                  <a:pt x="5077603" y="27056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FE2292F6-8225-B043-A209-BEA967F73F02}"/>
              </a:ext>
            </a:extLst>
          </p:cNvPr>
          <p:cNvSpPr>
            <a:spLocks noGrp="1"/>
          </p:cNvSpPr>
          <p:nvPr>
            <p:ph type="sldNum" sz="quarter" idx="12"/>
          </p:nvPr>
        </p:nvSpPr>
        <p:spPr/>
        <p:txBody>
          <a:bodyPr/>
          <a:lstStyle/>
          <a:p>
            <a:fld id="{652E326F-2974-0E46-BE41-4A2DFAACED48}" type="slidenum">
              <a:rPr lang="en-AU" smtClean="0"/>
              <a:t>3</a:t>
            </a:fld>
            <a:endParaRPr lang="en-AU"/>
          </a:p>
        </p:txBody>
      </p:sp>
    </p:spTree>
    <p:extLst>
      <p:ext uri="{BB962C8B-B14F-4D97-AF65-F5344CB8AC3E}">
        <p14:creationId xmlns:p14="http://schemas.microsoft.com/office/powerpoint/2010/main" val="2128031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17CBE-D5B8-DF47-B886-2CB4D2A1CBAA}"/>
              </a:ext>
            </a:extLst>
          </p:cNvPr>
          <p:cNvSpPr>
            <a:spLocks noGrp="1"/>
          </p:cNvSpPr>
          <p:nvPr>
            <p:ph type="title"/>
          </p:nvPr>
        </p:nvSpPr>
        <p:spPr/>
        <p:txBody>
          <a:bodyPr/>
          <a:lstStyle/>
          <a:p>
            <a:r>
              <a:rPr lang="en-AU" dirty="0"/>
              <a:t>DNS Flag Day 2020</a:t>
            </a:r>
          </a:p>
        </p:txBody>
      </p:sp>
      <p:pic>
        <p:nvPicPr>
          <p:cNvPr id="5" name="Picture 4">
            <a:extLst>
              <a:ext uri="{FF2B5EF4-FFF2-40B4-BE49-F238E27FC236}">
                <a16:creationId xmlns:a16="http://schemas.microsoft.com/office/drawing/2014/main" id="{1F0638D6-5D4F-0A4E-9256-E56AD821CDAD}"/>
              </a:ext>
            </a:extLst>
          </p:cNvPr>
          <p:cNvPicPr>
            <a:picLocks noChangeAspect="1"/>
          </p:cNvPicPr>
          <p:nvPr/>
        </p:nvPicPr>
        <p:blipFill>
          <a:blip r:embed="rId2"/>
          <a:stretch>
            <a:fillRect/>
          </a:stretch>
        </p:blipFill>
        <p:spPr>
          <a:xfrm>
            <a:off x="838200" y="1626520"/>
            <a:ext cx="4851333" cy="4560388"/>
          </a:xfrm>
          <a:prstGeom prst="rect">
            <a:avLst/>
          </a:prstGeom>
        </p:spPr>
      </p:pic>
      <p:pic>
        <p:nvPicPr>
          <p:cNvPr id="7" name="Picture 6">
            <a:extLst>
              <a:ext uri="{FF2B5EF4-FFF2-40B4-BE49-F238E27FC236}">
                <a16:creationId xmlns:a16="http://schemas.microsoft.com/office/drawing/2014/main" id="{F0784A85-C1E9-A64D-8B69-F907BD7939C5}"/>
              </a:ext>
            </a:extLst>
          </p:cNvPr>
          <p:cNvPicPr>
            <a:picLocks noChangeAspect="1"/>
          </p:cNvPicPr>
          <p:nvPr/>
        </p:nvPicPr>
        <p:blipFill>
          <a:blip r:embed="rId3"/>
          <a:stretch>
            <a:fillRect/>
          </a:stretch>
        </p:blipFill>
        <p:spPr>
          <a:xfrm>
            <a:off x="5412908" y="1284459"/>
            <a:ext cx="5848684" cy="2483095"/>
          </a:xfrm>
          <a:prstGeom prst="rect">
            <a:avLst/>
          </a:prstGeom>
        </p:spPr>
      </p:pic>
      <p:pic>
        <p:nvPicPr>
          <p:cNvPr id="9" name="Picture 8">
            <a:extLst>
              <a:ext uri="{FF2B5EF4-FFF2-40B4-BE49-F238E27FC236}">
                <a16:creationId xmlns:a16="http://schemas.microsoft.com/office/drawing/2014/main" id="{21C69306-681D-9646-BCE9-9BFDA6A95E47}"/>
              </a:ext>
            </a:extLst>
          </p:cNvPr>
          <p:cNvPicPr>
            <a:picLocks noChangeAspect="1"/>
          </p:cNvPicPr>
          <p:nvPr/>
        </p:nvPicPr>
        <p:blipFill>
          <a:blip r:embed="rId4"/>
          <a:stretch>
            <a:fillRect/>
          </a:stretch>
        </p:blipFill>
        <p:spPr>
          <a:xfrm>
            <a:off x="5351508" y="4109615"/>
            <a:ext cx="6098546" cy="2284679"/>
          </a:xfrm>
          <a:prstGeom prst="rect">
            <a:avLst/>
          </a:prstGeom>
        </p:spPr>
      </p:pic>
      <p:sp>
        <p:nvSpPr>
          <p:cNvPr id="8" name="Freeform 7">
            <a:extLst>
              <a:ext uri="{FF2B5EF4-FFF2-40B4-BE49-F238E27FC236}">
                <a16:creationId xmlns:a16="http://schemas.microsoft.com/office/drawing/2014/main" id="{D02A5AE9-BA68-324C-A1D4-1846FEEA5737}"/>
              </a:ext>
            </a:extLst>
          </p:cNvPr>
          <p:cNvSpPr/>
          <p:nvPr/>
        </p:nvSpPr>
        <p:spPr>
          <a:xfrm>
            <a:off x="5089744" y="2586142"/>
            <a:ext cx="6254024" cy="553058"/>
          </a:xfrm>
          <a:custGeom>
            <a:avLst/>
            <a:gdLst>
              <a:gd name="connsiteX0" fmla="*/ 3283856 w 6254024"/>
              <a:gd name="connsiteY0" fmla="*/ 538658 h 553058"/>
              <a:gd name="connsiteX1" fmla="*/ 5695856 w 6254024"/>
              <a:gd name="connsiteY1" fmla="*/ 495458 h 553058"/>
              <a:gd name="connsiteX2" fmla="*/ 6027056 w 6254024"/>
              <a:gd name="connsiteY2" fmla="*/ 56258 h 553058"/>
              <a:gd name="connsiteX3" fmla="*/ 2844656 w 6254024"/>
              <a:gd name="connsiteY3" fmla="*/ 5858 h 553058"/>
              <a:gd name="connsiteX4" fmla="*/ 511856 w 6254024"/>
              <a:gd name="connsiteY4" fmla="*/ 34658 h 553058"/>
              <a:gd name="connsiteX5" fmla="*/ 202256 w 6254024"/>
              <a:gd name="connsiteY5" fmla="*/ 423458 h 553058"/>
              <a:gd name="connsiteX6" fmla="*/ 3003056 w 6254024"/>
              <a:gd name="connsiteY6" fmla="*/ 553058 h 553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54024" h="553058">
                <a:moveTo>
                  <a:pt x="3283856" y="538658"/>
                </a:moveTo>
                <a:lnTo>
                  <a:pt x="5695856" y="495458"/>
                </a:lnTo>
                <a:cubicBezTo>
                  <a:pt x="6153056" y="415058"/>
                  <a:pt x="6502256" y="137858"/>
                  <a:pt x="6027056" y="56258"/>
                </a:cubicBezTo>
                <a:cubicBezTo>
                  <a:pt x="5551856" y="-25342"/>
                  <a:pt x="2844656" y="5858"/>
                  <a:pt x="2844656" y="5858"/>
                </a:cubicBezTo>
                <a:lnTo>
                  <a:pt x="511856" y="34658"/>
                </a:lnTo>
                <a:cubicBezTo>
                  <a:pt x="71456" y="104258"/>
                  <a:pt x="-212944" y="337058"/>
                  <a:pt x="202256" y="423458"/>
                </a:cubicBezTo>
                <a:cubicBezTo>
                  <a:pt x="617456" y="509858"/>
                  <a:pt x="1810256" y="531458"/>
                  <a:pt x="3003056" y="55305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Freeform 9">
            <a:extLst>
              <a:ext uri="{FF2B5EF4-FFF2-40B4-BE49-F238E27FC236}">
                <a16:creationId xmlns:a16="http://schemas.microsoft.com/office/drawing/2014/main" id="{C0DA717A-E3CF-7047-8B5C-835F16511046}"/>
              </a:ext>
            </a:extLst>
          </p:cNvPr>
          <p:cNvSpPr/>
          <p:nvPr/>
        </p:nvSpPr>
        <p:spPr>
          <a:xfrm>
            <a:off x="5067197" y="4999833"/>
            <a:ext cx="6599101" cy="521627"/>
          </a:xfrm>
          <a:custGeom>
            <a:avLst/>
            <a:gdLst>
              <a:gd name="connsiteX0" fmla="*/ 5200003 w 6599101"/>
              <a:gd name="connsiteY0" fmla="*/ 104967 h 521627"/>
              <a:gd name="connsiteX1" fmla="*/ 6244003 w 6599101"/>
              <a:gd name="connsiteY1" fmla="*/ 18567 h 521627"/>
              <a:gd name="connsiteX2" fmla="*/ 6460003 w 6599101"/>
              <a:gd name="connsiteY2" fmla="*/ 421767 h 521627"/>
              <a:gd name="connsiteX3" fmla="*/ 4256803 w 6599101"/>
              <a:gd name="connsiteY3" fmla="*/ 486567 h 521627"/>
              <a:gd name="connsiteX4" fmla="*/ 440803 w 6599101"/>
              <a:gd name="connsiteY4" fmla="*/ 508167 h 521627"/>
              <a:gd name="connsiteX5" fmla="*/ 599203 w 6599101"/>
              <a:gd name="connsiteY5" fmla="*/ 277767 h 521627"/>
              <a:gd name="connsiteX6" fmla="*/ 5077603 w 6599101"/>
              <a:gd name="connsiteY6" fmla="*/ 270567 h 521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599101" h="521627">
                <a:moveTo>
                  <a:pt x="5200003" y="104967"/>
                </a:moveTo>
                <a:cubicBezTo>
                  <a:pt x="5617003" y="35367"/>
                  <a:pt x="6034003" y="-34233"/>
                  <a:pt x="6244003" y="18567"/>
                </a:cubicBezTo>
                <a:cubicBezTo>
                  <a:pt x="6454003" y="71367"/>
                  <a:pt x="6791203" y="343767"/>
                  <a:pt x="6460003" y="421767"/>
                </a:cubicBezTo>
                <a:cubicBezTo>
                  <a:pt x="6128803" y="499767"/>
                  <a:pt x="4256803" y="486567"/>
                  <a:pt x="4256803" y="486567"/>
                </a:cubicBezTo>
                <a:cubicBezTo>
                  <a:pt x="3253603" y="500967"/>
                  <a:pt x="1050403" y="542967"/>
                  <a:pt x="440803" y="508167"/>
                </a:cubicBezTo>
                <a:cubicBezTo>
                  <a:pt x="-168797" y="473367"/>
                  <a:pt x="-173597" y="317367"/>
                  <a:pt x="599203" y="277767"/>
                </a:cubicBezTo>
                <a:cubicBezTo>
                  <a:pt x="1372003" y="238167"/>
                  <a:pt x="3224803" y="254367"/>
                  <a:pt x="5077603" y="27056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Rectangle 2">
            <a:extLst>
              <a:ext uri="{FF2B5EF4-FFF2-40B4-BE49-F238E27FC236}">
                <a16:creationId xmlns:a16="http://schemas.microsoft.com/office/drawing/2014/main" id="{36862D6F-4AFF-2046-915D-AD3D63421F54}"/>
              </a:ext>
            </a:extLst>
          </p:cNvPr>
          <p:cNvSpPr/>
          <p:nvPr/>
        </p:nvSpPr>
        <p:spPr>
          <a:xfrm>
            <a:off x="3665551" y="2586142"/>
            <a:ext cx="4826442" cy="169166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Rectangle 3">
            <a:extLst>
              <a:ext uri="{FF2B5EF4-FFF2-40B4-BE49-F238E27FC236}">
                <a16:creationId xmlns:a16="http://schemas.microsoft.com/office/drawing/2014/main" id="{7DE00714-D4CA-9548-9E5F-95792933BF6A}"/>
              </a:ext>
            </a:extLst>
          </p:cNvPr>
          <p:cNvSpPr/>
          <p:nvPr/>
        </p:nvSpPr>
        <p:spPr>
          <a:xfrm>
            <a:off x="3519844" y="2580552"/>
            <a:ext cx="4817406" cy="1696896"/>
          </a:xfrm>
          <a:prstGeom prst="rect">
            <a:avLst/>
          </a:prstGeom>
          <a:solidFill>
            <a:schemeClr val="bg1"/>
          </a:solidFill>
          <a:ln>
            <a:solidFill>
              <a:schemeClr val="tx2"/>
            </a:solidFill>
          </a:ln>
          <a:effectLst>
            <a:outerShdw blurRad="203200" dist="38100" dir="2700000" sx="102000" sy="102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1" name="Picture 10">
            <a:extLst>
              <a:ext uri="{FF2B5EF4-FFF2-40B4-BE49-F238E27FC236}">
                <a16:creationId xmlns:a16="http://schemas.microsoft.com/office/drawing/2014/main" id="{DC9A3AF8-0F46-B749-92F8-A079C8B56EAA}"/>
              </a:ext>
            </a:extLst>
          </p:cNvPr>
          <p:cNvPicPr>
            <a:picLocks noChangeAspect="1"/>
          </p:cNvPicPr>
          <p:nvPr/>
        </p:nvPicPr>
        <p:blipFill>
          <a:blip r:embed="rId5"/>
          <a:stretch>
            <a:fillRect/>
          </a:stretch>
        </p:blipFill>
        <p:spPr>
          <a:xfrm>
            <a:off x="3573343" y="2634762"/>
            <a:ext cx="4415236" cy="1541828"/>
          </a:xfrm>
          <a:prstGeom prst="rect">
            <a:avLst/>
          </a:prstGeom>
          <a:noFill/>
          <a:ln>
            <a:noFill/>
          </a:ln>
        </p:spPr>
      </p:pic>
      <p:sp>
        <p:nvSpPr>
          <p:cNvPr id="6" name="Slide Number Placeholder 5">
            <a:extLst>
              <a:ext uri="{FF2B5EF4-FFF2-40B4-BE49-F238E27FC236}">
                <a16:creationId xmlns:a16="http://schemas.microsoft.com/office/drawing/2014/main" id="{C528BCDA-ADF1-B747-8997-93D54240C370}"/>
              </a:ext>
            </a:extLst>
          </p:cNvPr>
          <p:cNvSpPr>
            <a:spLocks noGrp="1"/>
          </p:cNvSpPr>
          <p:nvPr>
            <p:ph type="sldNum" sz="quarter" idx="12"/>
          </p:nvPr>
        </p:nvSpPr>
        <p:spPr/>
        <p:txBody>
          <a:bodyPr/>
          <a:lstStyle/>
          <a:p>
            <a:fld id="{652E326F-2974-0E46-BE41-4A2DFAACED48}" type="slidenum">
              <a:rPr lang="en-AU" smtClean="0"/>
              <a:t>4</a:t>
            </a:fld>
            <a:endParaRPr lang="en-AU"/>
          </a:p>
        </p:txBody>
      </p:sp>
    </p:spTree>
    <p:extLst>
      <p:ext uri="{BB962C8B-B14F-4D97-AF65-F5344CB8AC3E}">
        <p14:creationId xmlns:p14="http://schemas.microsoft.com/office/powerpoint/2010/main" val="3465674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BDB8E-BC38-CC42-98B6-8D880FD79A43}"/>
              </a:ext>
            </a:extLst>
          </p:cNvPr>
          <p:cNvSpPr>
            <a:spLocks noGrp="1"/>
          </p:cNvSpPr>
          <p:nvPr>
            <p:ph type="title"/>
          </p:nvPr>
        </p:nvSpPr>
        <p:spPr/>
        <p:txBody>
          <a:bodyPr/>
          <a:lstStyle/>
          <a:p>
            <a:r>
              <a:rPr lang="en-AU" dirty="0"/>
              <a:t>What Happened?</a:t>
            </a:r>
          </a:p>
        </p:txBody>
      </p:sp>
      <p:sp>
        <p:nvSpPr>
          <p:cNvPr id="3" name="Content Placeholder 2">
            <a:extLst>
              <a:ext uri="{FF2B5EF4-FFF2-40B4-BE49-F238E27FC236}">
                <a16:creationId xmlns:a16="http://schemas.microsoft.com/office/drawing/2014/main" id="{156A1222-F6EB-454E-A00A-DB4637B2D6E1}"/>
              </a:ext>
            </a:extLst>
          </p:cNvPr>
          <p:cNvSpPr>
            <a:spLocks noGrp="1"/>
          </p:cNvSpPr>
          <p:nvPr>
            <p:ph idx="1"/>
          </p:nvPr>
        </p:nvSpPr>
        <p:spPr/>
        <p:txBody>
          <a:bodyPr/>
          <a:lstStyle/>
          <a:p>
            <a:pPr marL="0" indent="0">
              <a:buNone/>
            </a:pPr>
            <a:r>
              <a:rPr lang="en-AU" dirty="0"/>
              <a:t>We’d like to look at two aspects of this work:</a:t>
            </a:r>
          </a:p>
          <a:p>
            <a:pPr marL="0" indent="0">
              <a:buNone/>
            </a:pPr>
            <a:endParaRPr lang="en-AU" dirty="0"/>
          </a:p>
          <a:p>
            <a:pPr lvl="1"/>
            <a:r>
              <a:rPr lang="en-AU" dirty="0"/>
              <a:t>What happened on 1 October 2020 (and thereafter) in the DNS?</a:t>
            </a:r>
          </a:p>
          <a:p>
            <a:pPr lvl="1"/>
            <a:endParaRPr lang="en-AU" dirty="0"/>
          </a:p>
          <a:p>
            <a:pPr lvl="1"/>
            <a:r>
              <a:rPr lang="en-AU" dirty="0"/>
              <a:t>Is that recommended value of 1,232 just right? Too small? Too large?</a:t>
            </a:r>
          </a:p>
        </p:txBody>
      </p:sp>
      <p:sp>
        <p:nvSpPr>
          <p:cNvPr id="4" name="Slide Number Placeholder 3">
            <a:extLst>
              <a:ext uri="{FF2B5EF4-FFF2-40B4-BE49-F238E27FC236}">
                <a16:creationId xmlns:a16="http://schemas.microsoft.com/office/drawing/2014/main" id="{869DA48B-64E2-4043-AB02-869C08E1C6F9}"/>
              </a:ext>
            </a:extLst>
          </p:cNvPr>
          <p:cNvSpPr>
            <a:spLocks noGrp="1"/>
          </p:cNvSpPr>
          <p:nvPr>
            <p:ph type="sldNum" sz="quarter" idx="12"/>
          </p:nvPr>
        </p:nvSpPr>
        <p:spPr/>
        <p:txBody>
          <a:bodyPr/>
          <a:lstStyle/>
          <a:p>
            <a:fld id="{652E326F-2974-0E46-BE41-4A2DFAACED48}" type="slidenum">
              <a:rPr lang="en-AU" smtClean="0"/>
              <a:t>5</a:t>
            </a:fld>
            <a:endParaRPr lang="en-AU"/>
          </a:p>
        </p:txBody>
      </p:sp>
    </p:spTree>
    <p:extLst>
      <p:ext uri="{BB962C8B-B14F-4D97-AF65-F5344CB8AC3E}">
        <p14:creationId xmlns:p14="http://schemas.microsoft.com/office/powerpoint/2010/main" val="532594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223C8-6773-8540-AB50-A19172A534A0}"/>
              </a:ext>
            </a:extLst>
          </p:cNvPr>
          <p:cNvSpPr>
            <a:spLocks noGrp="1"/>
          </p:cNvSpPr>
          <p:nvPr>
            <p:ph type="title"/>
          </p:nvPr>
        </p:nvSpPr>
        <p:spPr>
          <a:xfrm>
            <a:off x="838200" y="365125"/>
            <a:ext cx="11233484" cy="1325563"/>
          </a:xfrm>
        </p:spPr>
        <p:txBody>
          <a:bodyPr/>
          <a:lstStyle/>
          <a:p>
            <a:r>
              <a:rPr lang="en-AU" dirty="0"/>
              <a:t>Looking at EDNS(0) Buffer Sizes</a:t>
            </a:r>
          </a:p>
        </p:txBody>
      </p:sp>
      <p:pic>
        <p:nvPicPr>
          <p:cNvPr id="5" name="Content Placeholder 4">
            <a:extLst>
              <a:ext uri="{FF2B5EF4-FFF2-40B4-BE49-F238E27FC236}">
                <a16:creationId xmlns:a16="http://schemas.microsoft.com/office/drawing/2014/main" id="{298213DF-2944-A54F-8337-08789277F8C2}"/>
              </a:ext>
            </a:extLst>
          </p:cNvPr>
          <p:cNvPicPr>
            <a:picLocks noGrp="1" noChangeAspect="1"/>
          </p:cNvPicPr>
          <p:nvPr>
            <p:ph idx="1"/>
          </p:nvPr>
        </p:nvPicPr>
        <p:blipFill>
          <a:blip r:embed="rId2"/>
          <a:stretch>
            <a:fillRect/>
          </a:stretch>
        </p:blipFill>
        <p:spPr>
          <a:xfrm>
            <a:off x="690875" y="1690688"/>
            <a:ext cx="6527007" cy="4351338"/>
          </a:xfrm>
        </p:spPr>
      </p:pic>
      <p:sp>
        <p:nvSpPr>
          <p:cNvPr id="6" name="TextBox 5">
            <a:extLst>
              <a:ext uri="{FF2B5EF4-FFF2-40B4-BE49-F238E27FC236}">
                <a16:creationId xmlns:a16="http://schemas.microsoft.com/office/drawing/2014/main" id="{962EE11F-E76C-E04E-977E-52655B892872}"/>
              </a:ext>
            </a:extLst>
          </p:cNvPr>
          <p:cNvSpPr txBox="1"/>
          <p:nvPr/>
        </p:nvSpPr>
        <p:spPr>
          <a:xfrm>
            <a:off x="7217882" y="2469733"/>
            <a:ext cx="4689769" cy="3416320"/>
          </a:xfrm>
          <a:prstGeom prst="rect">
            <a:avLst/>
          </a:prstGeom>
          <a:noFill/>
        </p:spPr>
        <p:txBody>
          <a:bodyPr wrap="square" rtlCol="0">
            <a:spAutoFit/>
          </a:bodyPr>
          <a:lstStyle/>
          <a:p>
            <a:r>
              <a:rPr lang="en-AU" dirty="0"/>
              <a:t>Jan 2020 – August 2020</a:t>
            </a:r>
          </a:p>
          <a:p>
            <a:endParaRPr lang="en-AU" dirty="0"/>
          </a:p>
          <a:p>
            <a:pPr marL="285750" indent="-285750">
              <a:buFont typeface="Arial" panose="020B0604020202020204" pitchFamily="34" charset="0"/>
              <a:buChar char="•"/>
            </a:pPr>
            <a:r>
              <a:rPr lang="en-AU" dirty="0"/>
              <a:t>4,096 used by queries from 80% - 95% of users</a:t>
            </a:r>
          </a:p>
          <a:p>
            <a:pPr marL="285750" indent="-285750">
              <a:buFont typeface="Arial" panose="020B0604020202020204" pitchFamily="34" charset="0"/>
              <a:buChar char="•"/>
            </a:pPr>
            <a:r>
              <a:rPr lang="en-AU" dirty="0"/>
              <a:t>512 (no size specified) used by 10% of users</a:t>
            </a:r>
          </a:p>
          <a:p>
            <a:pPr marL="285750" indent="-285750">
              <a:buFont typeface="Arial" panose="020B0604020202020204" pitchFamily="34" charset="0"/>
              <a:buChar char="•"/>
            </a:pPr>
            <a:r>
              <a:rPr lang="en-AU" dirty="0"/>
              <a:t>Weekday / Weekend profile suggesting a difference between enterprise and access ISP profiles</a:t>
            </a:r>
          </a:p>
          <a:p>
            <a:pPr marL="285750" indent="-285750">
              <a:buFont typeface="Arial" panose="020B0604020202020204" pitchFamily="34" charset="0"/>
              <a:buChar char="•"/>
            </a:pPr>
            <a:endParaRPr lang="en-AU" dirty="0"/>
          </a:p>
          <a:p>
            <a:r>
              <a:rPr lang="en-AU" dirty="0"/>
              <a:t>These results are from looking at queries between recursive resolvers and authoritative servers</a:t>
            </a:r>
          </a:p>
        </p:txBody>
      </p:sp>
      <p:sp>
        <p:nvSpPr>
          <p:cNvPr id="7" name="Freeform 6">
            <a:extLst>
              <a:ext uri="{FF2B5EF4-FFF2-40B4-BE49-F238E27FC236}">
                <a16:creationId xmlns:a16="http://schemas.microsoft.com/office/drawing/2014/main" id="{5D6BCE43-2A76-D442-8DD9-F0179F6C3751}"/>
              </a:ext>
            </a:extLst>
          </p:cNvPr>
          <p:cNvSpPr/>
          <p:nvPr/>
        </p:nvSpPr>
        <p:spPr>
          <a:xfrm>
            <a:off x="1921669" y="2892983"/>
            <a:ext cx="1035844" cy="1246885"/>
          </a:xfrm>
          <a:custGeom>
            <a:avLst/>
            <a:gdLst>
              <a:gd name="connsiteX0" fmla="*/ 0 w 1035844"/>
              <a:gd name="connsiteY0" fmla="*/ 1243248 h 1246885"/>
              <a:gd name="connsiteX1" fmla="*/ 471487 w 1035844"/>
              <a:gd name="connsiteY1" fmla="*/ 1093230 h 1246885"/>
              <a:gd name="connsiteX2" fmla="*/ 921544 w 1035844"/>
              <a:gd name="connsiteY2" fmla="*/ 243123 h 1246885"/>
              <a:gd name="connsiteX3" fmla="*/ 978694 w 1035844"/>
              <a:gd name="connsiteY3" fmla="*/ 28811 h 1246885"/>
              <a:gd name="connsiteX4" fmla="*/ 842962 w 1035844"/>
              <a:gd name="connsiteY4" fmla="*/ 107392 h 1246885"/>
              <a:gd name="connsiteX5" fmla="*/ 978694 w 1035844"/>
              <a:gd name="connsiteY5" fmla="*/ 236 h 1246885"/>
              <a:gd name="connsiteX6" fmla="*/ 1035844 w 1035844"/>
              <a:gd name="connsiteY6" fmla="*/ 143111 h 12468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5844" h="1246885">
                <a:moveTo>
                  <a:pt x="0" y="1243248"/>
                </a:moveTo>
                <a:cubicBezTo>
                  <a:pt x="158948" y="1251583"/>
                  <a:pt x="317896" y="1259918"/>
                  <a:pt x="471487" y="1093230"/>
                </a:cubicBezTo>
                <a:cubicBezTo>
                  <a:pt x="625078" y="926542"/>
                  <a:pt x="837010" y="420526"/>
                  <a:pt x="921544" y="243123"/>
                </a:cubicBezTo>
                <a:cubicBezTo>
                  <a:pt x="1006079" y="65720"/>
                  <a:pt x="991791" y="51433"/>
                  <a:pt x="978694" y="28811"/>
                </a:cubicBezTo>
                <a:cubicBezTo>
                  <a:pt x="965597" y="6189"/>
                  <a:pt x="842962" y="112154"/>
                  <a:pt x="842962" y="107392"/>
                </a:cubicBezTo>
                <a:cubicBezTo>
                  <a:pt x="842962" y="102630"/>
                  <a:pt x="946547" y="-5717"/>
                  <a:pt x="978694" y="236"/>
                </a:cubicBezTo>
                <a:cubicBezTo>
                  <a:pt x="1010841" y="6189"/>
                  <a:pt x="1023342" y="74650"/>
                  <a:pt x="1035844" y="143111"/>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Freeform 7">
            <a:extLst>
              <a:ext uri="{FF2B5EF4-FFF2-40B4-BE49-F238E27FC236}">
                <a16:creationId xmlns:a16="http://schemas.microsoft.com/office/drawing/2014/main" id="{8EA37FDD-CB01-1D48-8CE4-B684512BC300}"/>
              </a:ext>
            </a:extLst>
          </p:cNvPr>
          <p:cNvSpPr/>
          <p:nvPr/>
        </p:nvSpPr>
        <p:spPr>
          <a:xfrm>
            <a:off x="1871663" y="3448776"/>
            <a:ext cx="336486" cy="1942198"/>
          </a:xfrm>
          <a:custGeom>
            <a:avLst/>
            <a:gdLst>
              <a:gd name="connsiteX0" fmla="*/ 0 w 336486"/>
              <a:gd name="connsiteY0" fmla="*/ 15943 h 1942198"/>
              <a:gd name="connsiteX1" fmla="*/ 128587 w 336486"/>
              <a:gd name="connsiteY1" fmla="*/ 130243 h 1942198"/>
              <a:gd name="connsiteX2" fmla="*/ 192881 w 336486"/>
              <a:gd name="connsiteY2" fmla="*/ 973205 h 1942198"/>
              <a:gd name="connsiteX3" fmla="*/ 285750 w 336486"/>
              <a:gd name="connsiteY3" fmla="*/ 1894749 h 1942198"/>
              <a:gd name="connsiteX4" fmla="*/ 335756 w 336486"/>
              <a:gd name="connsiteY4" fmla="*/ 1773305 h 1942198"/>
              <a:gd name="connsiteX5" fmla="*/ 307181 w 336486"/>
              <a:gd name="connsiteY5" fmla="*/ 1937612 h 1942198"/>
              <a:gd name="connsiteX6" fmla="*/ 200025 w 336486"/>
              <a:gd name="connsiteY6" fmla="*/ 1880462 h 1942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6486" h="1942198">
                <a:moveTo>
                  <a:pt x="0" y="15943"/>
                </a:moveTo>
                <a:cubicBezTo>
                  <a:pt x="48220" y="-6679"/>
                  <a:pt x="96440" y="-29301"/>
                  <a:pt x="128587" y="130243"/>
                </a:cubicBezTo>
                <a:cubicBezTo>
                  <a:pt x="160734" y="289787"/>
                  <a:pt x="166687" y="679121"/>
                  <a:pt x="192881" y="973205"/>
                </a:cubicBezTo>
                <a:cubicBezTo>
                  <a:pt x="219075" y="1267289"/>
                  <a:pt x="261938" y="1761399"/>
                  <a:pt x="285750" y="1894749"/>
                </a:cubicBezTo>
                <a:cubicBezTo>
                  <a:pt x="309563" y="2028099"/>
                  <a:pt x="332184" y="1766161"/>
                  <a:pt x="335756" y="1773305"/>
                </a:cubicBezTo>
                <a:cubicBezTo>
                  <a:pt x="339328" y="1780449"/>
                  <a:pt x="329803" y="1919753"/>
                  <a:pt x="307181" y="1937612"/>
                </a:cubicBezTo>
                <a:cubicBezTo>
                  <a:pt x="284559" y="1955471"/>
                  <a:pt x="242292" y="1917966"/>
                  <a:pt x="200025" y="1880462"/>
                </a:cubicBezTo>
              </a:path>
            </a:pathLst>
          </a:cu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F7EA21EB-23E6-C243-A36E-102C5555679A}"/>
              </a:ext>
            </a:extLst>
          </p:cNvPr>
          <p:cNvSpPr>
            <a:spLocks noGrp="1"/>
          </p:cNvSpPr>
          <p:nvPr>
            <p:ph type="sldNum" sz="quarter" idx="12"/>
          </p:nvPr>
        </p:nvSpPr>
        <p:spPr/>
        <p:txBody>
          <a:bodyPr/>
          <a:lstStyle/>
          <a:p>
            <a:fld id="{652E326F-2974-0E46-BE41-4A2DFAACED48}" type="slidenum">
              <a:rPr lang="en-AU" smtClean="0"/>
              <a:t>6</a:t>
            </a:fld>
            <a:endParaRPr lang="en-AU"/>
          </a:p>
        </p:txBody>
      </p:sp>
    </p:spTree>
    <p:extLst>
      <p:ext uri="{BB962C8B-B14F-4D97-AF65-F5344CB8AC3E}">
        <p14:creationId xmlns:p14="http://schemas.microsoft.com/office/powerpoint/2010/main" val="2077919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2239E-5BBE-3C4C-A862-3EE9ED99E36D}"/>
              </a:ext>
            </a:extLst>
          </p:cNvPr>
          <p:cNvSpPr>
            <a:spLocks noGrp="1"/>
          </p:cNvSpPr>
          <p:nvPr>
            <p:ph type="title"/>
          </p:nvPr>
        </p:nvSpPr>
        <p:spPr/>
        <p:txBody>
          <a:bodyPr/>
          <a:lstStyle/>
          <a:p>
            <a:r>
              <a:rPr lang="en-AU" dirty="0"/>
              <a:t>Flag Day 2020</a:t>
            </a:r>
          </a:p>
        </p:txBody>
      </p:sp>
      <p:pic>
        <p:nvPicPr>
          <p:cNvPr id="9" name="Content Placeholder 8">
            <a:extLst>
              <a:ext uri="{FF2B5EF4-FFF2-40B4-BE49-F238E27FC236}">
                <a16:creationId xmlns:a16="http://schemas.microsoft.com/office/drawing/2014/main" id="{FF3348E6-20B3-6846-A6F7-6D5FAEED7227}"/>
              </a:ext>
            </a:extLst>
          </p:cNvPr>
          <p:cNvPicPr>
            <a:picLocks noGrp="1" noChangeAspect="1"/>
          </p:cNvPicPr>
          <p:nvPr>
            <p:ph idx="1"/>
          </p:nvPr>
        </p:nvPicPr>
        <p:blipFill>
          <a:blip r:embed="rId2"/>
          <a:stretch>
            <a:fillRect/>
          </a:stretch>
        </p:blipFill>
        <p:spPr>
          <a:xfrm>
            <a:off x="596502" y="1847056"/>
            <a:ext cx="6527007" cy="4351338"/>
          </a:xfrm>
        </p:spPr>
      </p:pic>
      <p:sp>
        <p:nvSpPr>
          <p:cNvPr id="11" name="TextBox 10">
            <a:extLst>
              <a:ext uri="{FF2B5EF4-FFF2-40B4-BE49-F238E27FC236}">
                <a16:creationId xmlns:a16="http://schemas.microsoft.com/office/drawing/2014/main" id="{50DEF518-7FE3-7C4C-9456-974C90955A05}"/>
              </a:ext>
            </a:extLst>
          </p:cNvPr>
          <p:cNvSpPr txBox="1"/>
          <p:nvPr/>
        </p:nvSpPr>
        <p:spPr>
          <a:xfrm>
            <a:off x="3028950" y="4143375"/>
            <a:ext cx="1245854" cy="369332"/>
          </a:xfrm>
          <a:prstGeom prst="rect">
            <a:avLst/>
          </a:prstGeom>
          <a:noFill/>
        </p:spPr>
        <p:txBody>
          <a:bodyPr wrap="none" rtlCol="0">
            <a:spAutoFit/>
          </a:bodyPr>
          <a:lstStyle/>
          <a:p>
            <a:r>
              <a:rPr lang="en-AU" dirty="0">
                <a:latin typeface="AhnbergHand" pitchFamily="2" charset="0"/>
              </a:rPr>
              <a:t>Flag Day</a:t>
            </a:r>
          </a:p>
        </p:txBody>
      </p:sp>
      <p:sp>
        <p:nvSpPr>
          <p:cNvPr id="12" name="Freeform 11">
            <a:extLst>
              <a:ext uri="{FF2B5EF4-FFF2-40B4-BE49-F238E27FC236}">
                <a16:creationId xmlns:a16="http://schemas.microsoft.com/office/drawing/2014/main" id="{2C984412-B211-4144-A4BA-A1132CE8B90F}"/>
              </a:ext>
            </a:extLst>
          </p:cNvPr>
          <p:cNvSpPr/>
          <p:nvPr/>
        </p:nvSpPr>
        <p:spPr>
          <a:xfrm>
            <a:off x="3400425" y="4466540"/>
            <a:ext cx="100036" cy="1105614"/>
          </a:xfrm>
          <a:custGeom>
            <a:avLst/>
            <a:gdLst>
              <a:gd name="connsiteX0" fmla="*/ 50006 w 100036"/>
              <a:gd name="connsiteY0" fmla="*/ 48310 h 1105614"/>
              <a:gd name="connsiteX1" fmla="*/ 57150 w 100036"/>
              <a:gd name="connsiteY1" fmla="*/ 112604 h 1105614"/>
              <a:gd name="connsiteX2" fmla="*/ 50006 w 100036"/>
              <a:gd name="connsiteY2" fmla="*/ 1034148 h 1105614"/>
              <a:gd name="connsiteX3" fmla="*/ 100013 w 100036"/>
              <a:gd name="connsiteY3" fmla="*/ 955566 h 1105614"/>
              <a:gd name="connsiteX4" fmla="*/ 42863 w 100036"/>
              <a:gd name="connsiteY4" fmla="*/ 1105585 h 1105614"/>
              <a:gd name="connsiteX5" fmla="*/ 0 w 100036"/>
              <a:gd name="connsiteY5" fmla="*/ 941279 h 1105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36" h="1105614">
                <a:moveTo>
                  <a:pt x="50006" y="48310"/>
                </a:moveTo>
                <a:cubicBezTo>
                  <a:pt x="53578" y="-1696"/>
                  <a:pt x="57150" y="-51702"/>
                  <a:pt x="57150" y="112604"/>
                </a:cubicBezTo>
                <a:cubicBezTo>
                  <a:pt x="57150" y="276910"/>
                  <a:pt x="42862" y="893654"/>
                  <a:pt x="50006" y="1034148"/>
                </a:cubicBezTo>
                <a:cubicBezTo>
                  <a:pt x="57150" y="1174642"/>
                  <a:pt x="101203" y="943660"/>
                  <a:pt x="100013" y="955566"/>
                </a:cubicBezTo>
                <a:cubicBezTo>
                  <a:pt x="98823" y="967472"/>
                  <a:pt x="59532" y="1107966"/>
                  <a:pt x="42863" y="1105585"/>
                </a:cubicBezTo>
                <a:cubicBezTo>
                  <a:pt x="26194" y="1103204"/>
                  <a:pt x="13097" y="1022241"/>
                  <a:pt x="0" y="94127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Freeform 12">
            <a:extLst>
              <a:ext uri="{FF2B5EF4-FFF2-40B4-BE49-F238E27FC236}">
                <a16:creationId xmlns:a16="http://schemas.microsoft.com/office/drawing/2014/main" id="{32F044A9-397B-7442-BF01-FA3C0E0177AE}"/>
              </a:ext>
            </a:extLst>
          </p:cNvPr>
          <p:cNvSpPr/>
          <p:nvPr/>
        </p:nvSpPr>
        <p:spPr>
          <a:xfrm>
            <a:off x="3407429" y="2942958"/>
            <a:ext cx="121584" cy="1200417"/>
          </a:xfrm>
          <a:custGeom>
            <a:avLst/>
            <a:gdLst>
              <a:gd name="connsiteX0" fmla="*/ 57290 w 121584"/>
              <a:gd name="connsiteY0" fmla="*/ 1200417 h 1200417"/>
              <a:gd name="connsiteX1" fmla="*/ 35859 w 121584"/>
              <a:gd name="connsiteY1" fmla="*/ 78848 h 1200417"/>
              <a:gd name="connsiteX2" fmla="*/ 140 w 121584"/>
              <a:gd name="connsiteY2" fmla="*/ 143142 h 1200417"/>
              <a:gd name="connsiteX3" fmla="*/ 50146 w 121584"/>
              <a:gd name="connsiteY3" fmla="*/ 267 h 1200417"/>
              <a:gd name="connsiteX4" fmla="*/ 121584 w 121584"/>
              <a:gd name="connsiteY4" fmla="*/ 114567 h 12004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584" h="1200417">
                <a:moveTo>
                  <a:pt x="57290" y="1200417"/>
                </a:moveTo>
                <a:cubicBezTo>
                  <a:pt x="51337" y="727738"/>
                  <a:pt x="45384" y="255060"/>
                  <a:pt x="35859" y="78848"/>
                </a:cubicBezTo>
                <a:cubicBezTo>
                  <a:pt x="26334" y="-97365"/>
                  <a:pt x="-2241" y="156239"/>
                  <a:pt x="140" y="143142"/>
                </a:cubicBezTo>
                <a:cubicBezTo>
                  <a:pt x="2521" y="130045"/>
                  <a:pt x="29905" y="5029"/>
                  <a:pt x="50146" y="267"/>
                </a:cubicBezTo>
                <a:cubicBezTo>
                  <a:pt x="70387" y="-4496"/>
                  <a:pt x="95985" y="55035"/>
                  <a:pt x="121584" y="11456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TextBox 13">
            <a:extLst>
              <a:ext uri="{FF2B5EF4-FFF2-40B4-BE49-F238E27FC236}">
                <a16:creationId xmlns:a16="http://schemas.microsoft.com/office/drawing/2014/main" id="{055F79C9-3CA7-C34F-8D69-6DC082EC6436}"/>
              </a:ext>
            </a:extLst>
          </p:cNvPr>
          <p:cNvSpPr txBox="1"/>
          <p:nvPr/>
        </p:nvSpPr>
        <p:spPr>
          <a:xfrm>
            <a:off x="7217882" y="2469733"/>
            <a:ext cx="4689769" cy="1477328"/>
          </a:xfrm>
          <a:prstGeom prst="rect">
            <a:avLst/>
          </a:prstGeom>
          <a:noFill/>
        </p:spPr>
        <p:txBody>
          <a:bodyPr wrap="square" rtlCol="0">
            <a:spAutoFit/>
          </a:bodyPr>
          <a:lstStyle/>
          <a:p>
            <a:r>
              <a:rPr lang="en-AU" dirty="0"/>
              <a:t>August 2020 – December 2020</a:t>
            </a:r>
          </a:p>
          <a:p>
            <a:endParaRPr lang="en-AU" dirty="0"/>
          </a:p>
          <a:p>
            <a:pPr marL="285750" indent="-285750">
              <a:buFont typeface="Arial" panose="020B0604020202020204" pitchFamily="34" charset="0"/>
              <a:buChar char="•"/>
            </a:pPr>
            <a:r>
              <a:rPr lang="en-AU" dirty="0"/>
              <a:t>Use of 4,096 buffer size dropped from ~84% to 70% of users by December</a:t>
            </a:r>
          </a:p>
          <a:p>
            <a:pPr marL="285750" indent="-285750">
              <a:buFont typeface="Arial" panose="020B0604020202020204" pitchFamily="34" charset="0"/>
              <a:buChar char="•"/>
            </a:pPr>
            <a:r>
              <a:rPr lang="en-AU" dirty="0"/>
              <a:t>Rise in 1,400 buffer size  to 8% of users</a:t>
            </a:r>
          </a:p>
        </p:txBody>
      </p:sp>
      <p:sp>
        <p:nvSpPr>
          <p:cNvPr id="3" name="Slide Number Placeholder 2">
            <a:extLst>
              <a:ext uri="{FF2B5EF4-FFF2-40B4-BE49-F238E27FC236}">
                <a16:creationId xmlns:a16="http://schemas.microsoft.com/office/drawing/2014/main" id="{0CDFF6D6-F657-A342-9A31-7826C26E889A}"/>
              </a:ext>
            </a:extLst>
          </p:cNvPr>
          <p:cNvSpPr>
            <a:spLocks noGrp="1"/>
          </p:cNvSpPr>
          <p:nvPr>
            <p:ph type="sldNum" sz="quarter" idx="12"/>
          </p:nvPr>
        </p:nvSpPr>
        <p:spPr/>
        <p:txBody>
          <a:bodyPr/>
          <a:lstStyle/>
          <a:p>
            <a:fld id="{652E326F-2974-0E46-BE41-4A2DFAACED48}" type="slidenum">
              <a:rPr lang="en-AU" smtClean="0"/>
              <a:t>7</a:t>
            </a:fld>
            <a:endParaRPr lang="en-AU"/>
          </a:p>
        </p:txBody>
      </p:sp>
    </p:spTree>
    <p:extLst>
      <p:ext uri="{BB962C8B-B14F-4D97-AF65-F5344CB8AC3E}">
        <p14:creationId xmlns:p14="http://schemas.microsoft.com/office/powerpoint/2010/main" val="1230537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C26ADCC3-D8FB-004A-8FF1-CE577B03EE6D}"/>
              </a:ext>
            </a:extLst>
          </p:cNvPr>
          <p:cNvPicPr>
            <a:picLocks noGrp="1" noChangeAspect="1"/>
          </p:cNvPicPr>
          <p:nvPr>
            <p:ph idx="1"/>
          </p:nvPr>
        </p:nvPicPr>
        <p:blipFill>
          <a:blip r:embed="rId2"/>
          <a:stretch>
            <a:fillRect/>
          </a:stretch>
        </p:blipFill>
        <p:spPr>
          <a:xfrm>
            <a:off x="478944" y="1964710"/>
            <a:ext cx="6738938" cy="4492625"/>
          </a:xfrm>
        </p:spPr>
      </p:pic>
      <p:sp>
        <p:nvSpPr>
          <p:cNvPr id="2" name="Title 1">
            <a:extLst>
              <a:ext uri="{FF2B5EF4-FFF2-40B4-BE49-F238E27FC236}">
                <a16:creationId xmlns:a16="http://schemas.microsoft.com/office/drawing/2014/main" id="{55F2239E-5BBE-3C4C-A862-3EE9ED99E36D}"/>
              </a:ext>
            </a:extLst>
          </p:cNvPr>
          <p:cNvSpPr>
            <a:spLocks noGrp="1"/>
          </p:cNvSpPr>
          <p:nvPr>
            <p:ph type="title"/>
          </p:nvPr>
        </p:nvSpPr>
        <p:spPr/>
        <p:txBody>
          <a:bodyPr/>
          <a:lstStyle/>
          <a:p>
            <a:r>
              <a:rPr lang="en-AU" dirty="0"/>
              <a:t>UDP Fragmentation</a:t>
            </a:r>
          </a:p>
        </p:txBody>
      </p:sp>
      <p:sp>
        <p:nvSpPr>
          <p:cNvPr id="11" name="TextBox 10">
            <a:extLst>
              <a:ext uri="{FF2B5EF4-FFF2-40B4-BE49-F238E27FC236}">
                <a16:creationId xmlns:a16="http://schemas.microsoft.com/office/drawing/2014/main" id="{50DEF518-7FE3-7C4C-9456-974C90955A05}"/>
              </a:ext>
            </a:extLst>
          </p:cNvPr>
          <p:cNvSpPr txBox="1"/>
          <p:nvPr/>
        </p:nvSpPr>
        <p:spPr>
          <a:xfrm>
            <a:off x="3028950" y="4143375"/>
            <a:ext cx="1245854" cy="369332"/>
          </a:xfrm>
          <a:prstGeom prst="rect">
            <a:avLst/>
          </a:prstGeom>
          <a:noFill/>
        </p:spPr>
        <p:txBody>
          <a:bodyPr wrap="none" rtlCol="0">
            <a:spAutoFit/>
          </a:bodyPr>
          <a:lstStyle/>
          <a:p>
            <a:r>
              <a:rPr lang="en-AU" dirty="0">
                <a:latin typeface="AhnbergHand" pitchFamily="2" charset="0"/>
              </a:rPr>
              <a:t>Flag Day</a:t>
            </a:r>
          </a:p>
        </p:txBody>
      </p:sp>
      <p:sp>
        <p:nvSpPr>
          <p:cNvPr id="12" name="Freeform 11">
            <a:extLst>
              <a:ext uri="{FF2B5EF4-FFF2-40B4-BE49-F238E27FC236}">
                <a16:creationId xmlns:a16="http://schemas.microsoft.com/office/drawing/2014/main" id="{2C984412-B211-4144-A4BA-A1132CE8B90F}"/>
              </a:ext>
            </a:extLst>
          </p:cNvPr>
          <p:cNvSpPr/>
          <p:nvPr/>
        </p:nvSpPr>
        <p:spPr>
          <a:xfrm>
            <a:off x="3400425" y="4466540"/>
            <a:ext cx="100036" cy="1105614"/>
          </a:xfrm>
          <a:custGeom>
            <a:avLst/>
            <a:gdLst>
              <a:gd name="connsiteX0" fmla="*/ 50006 w 100036"/>
              <a:gd name="connsiteY0" fmla="*/ 48310 h 1105614"/>
              <a:gd name="connsiteX1" fmla="*/ 57150 w 100036"/>
              <a:gd name="connsiteY1" fmla="*/ 112604 h 1105614"/>
              <a:gd name="connsiteX2" fmla="*/ 50006 w 100036"/>
              <a:gd name="connsiteY2" fmla="*/ 1034148 h 1105614"/>
              <a:gd name="connsiteX3" fmla="*/ 100013 w 100036"/>
              <a:gd name="connsiteY3" fmla="*/ 955566 h 1105614"/>
              <a:gd name="connsiteX4" fmla="*/ 42863 w 100036"/>
              <a:gd name="connsiteY4" fmla="*/ 1105585 h 1105614"/>
              <a:gd name="connsiteX5" fmla="*/ 0 w 100036"/>
              <a:gd name="connsiteY5" fmla="*/ 941279 h 1105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36" h="1105614">
                <a:moveTo>
                  <a:pt x="50006" y="48310"/>
                </a:moveTo>
                <a:cubicBezTo>
                  <a:pt x="53578" y="-1696"/>
                  <a:pt x="57150" y="-51702"/>
                  <a:pt x="57150" y="112604"/>
                </a:cubicBezTo>
                <a:cubicBezTo>
                  <a:pt x="57150" y="276910"/>
                  <a:pt x="42862" y="893654"/>
                  <a:pt x="50006" y="1034148"/>
                </a:cubicBezTo>
                <a:cubicBezTo>
                  <a:pt x="57150" y="1174642"/>
                  <a:pt x="101203" y="943660"/>
                  <a:pt x="100013" y="955566"/>
                </a:cubicBezTo>
                <a:cubicBezTo>
                  <a:pt x="98823" y="967472"/>
                  <a:pt x="59532" y="1107966"/>
                  <a:pt x="42863" y="1105585"/>
                </a:cubicBezTo>
                <a:cubicBezTo>
                  <a:pt x="26194" y="1103204"/>
                  <a:pt x="13097" y="1022241"/>
                  <a:pt x="0" y="94127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Freeform 12">
            <a:extLst>
              <a:ext uri="{FF2B5EF4-FFF2-40B4-BE49-F238E27FC236}">
                <a16:creationId xmlns:a16="http://schemas.microsoft.com/office/drawing/2014/main" id="{32F044A9-397B-7442-BF01-FA3C0E0177AE}"/>
              </a:ext>
            </a:extLst>
          </p:cNvPr>
          <p:cNvSpPr/>
          <p:nvPr/>
        </p:nvSpPr>
        <p:spPr>
          <a:xfrm>
            <a:off x="3407429" y="2942958"/>
            <a:ext cx="121584" cy="1200417"/>
          </a:xfrm>
          <a:custGeom>
            <a:avLst/>
            <a:gdLst>
              <a:gd name="connsiteX0" fmla="*/ 57290 w 121584"/>
              <a:gd name="connsiteY0" fmla="*/ 1200417 h 1200417"/>
              <a:gd name="connsiteX1" fmla="*/ 35859 w 121584"/>
              <a:gd name="connsiteY1" fmla="*/ 78848 h 1200417"/>
              <a:gd name="connsiteX2" fmla="*/ 140 w 121584"/>
              <a:gd name="connsiteY2" fmla="*/ 143142 h 1200417"/>
              <a:gd name="connsiteX3" fmla="*/ 50146 w 121584"/>
              <a:gd name="connsiteY3" fmla="*/ 267 h 1200417"/>
              <a:gd name="connsiteX4" fmla="*/ 121584 w 121584"/>
              <a:gd name="connsiteY4" fmla="*/ 114567 h 12004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584" h="1200417">
                <a:moveTo>
                  <a:pt x="57290" y="1200417"/>
                </a:moveTo>
                <a:cubicBezTo>
                  <a:pt x="51337" y="727738"/>
                  <a:pt x="45384" y="255060"/>
                  <a:pt x="35859" y="78848"/>
                </a:cubicBezTo>
                <a:cubicBezTo>
                  <a:pt x="26334" y="-97365"/>
                  <a:pt x="-2241" y="156239"/>
                  <a:pt x="140" y="143142"/>
                </a:cubicBezTo>
                <a:cubicBezTo>
                  <a:pt x="2521" y="130045"/>
                  <a:pt x="29905" y="5029"/>
                  <a:pt x="50146" y="267"/>
                </a:cubicBezTo>
                <a:cubicBezTo>
                  <a:pt x="70387" y="-4496"/>
                  <a:pt x="95985" y="55035"/>
                  <a:pt x="121584" y="11456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TextBox 13">
            <a:extLst>
              <a:ext uri="{FF2B5EF4-FFF2-40B4-BE49-F238E27FC236}">
                <a16:creationId xmlns:a16="http://schemas.microsoft.com/office/drawing/2014/main" id="{055F79C9-3CA7-C34F-8D69-6DC082EC6436}"/>
              </a:ext>
            </a:extLst>
          </p:cNvPr>
          <p:cNvSpPr txBox="1"/>
          <p:nvPr/>
        </p:nvSpPr>
        <p:spPr>
          <a:xfrm>
            <a:off x="7203289" y="3127712"/>
            <a:ext cx="4689769" cy="1200329"/>
          </a:xfrm>
          <a:prstGeom prst="rect">
            <a:avLst/>
          </a:prstGeom>
          <a:noFill/>
        </p:spPr>
        <p:txBody>
          <a:bodyPr wrap="square" rtlCol="0">
            <a:spAutoFit/>
          </a:bodyPr>
          <a:lstStyle/>
          <a:p>
            <a:r>
              <a:rPr lang="en-AU" dirty="0"/>
              <a:t>August 2020 – December 2020</a:t>
            </a:r>
          </a:p>
          <a:p>
            <a:endParaRPr lang="en-AU" dirty="0"/>
          </a:p>
          <a:p>
            <a:pPr marL="285750" indent="-285750">
              <a:buFont typeface="Arial" panose="020B0604020202020204" pitchFamily="34" charset="0"/>
              <a:buChar char="•"/>
            </a:pPr>
            <a:r>
              <a:rPr lang="en-AU" dirty="0"/>
              <a:t>Fragmentation avoidance settings rose from 12% of users to ~22% of users</a:t>
            </a:r>
          </a:p>
        </p:txBody>
      </p:sp>
      <p:sp>
        <p:nvSpPr>
          <p:cNvPr id="3" name="TextBox 2">
            <a:extLst>
              <a:ext uri="{FF2B5EF4-FFF2-40B4-BE49-F238E27FC236}">
                <a16:creationId xmlns:a16="http://schemas.microsoft.com/office/drawing/2014/main" id="{552B19F2-239E-EF4C-86D3-66E36F5C6B17}"/>
              </a:ext>
            </a:extLst>
          </p:cNvPr>
          <p:cNvSpPr txBox="1"/>
          <p:nvPr/>
        </p:nvSpPr>
        <p:spPr>
          <a:xfrm>
            <a:off x="5286704" y="2529036"/>
            <a:ext cx="3621504" cy="307777"/>
          </a:xfrm>
          <a:prstGeom prst="rect">
            <a:avLst/>
          </a:prstGeom>
          <a:noFill/>
        </p:spPr>
        <p:txBody>
          <a:bodyPr wrap="none" rtlCol="0">
            <a:spAutoFit/>
          </a:bodyPr>
          <a:lstStyle/>
          <a:p>
            <a:r>
              <a:rPr lang="en-AU" sz="1400" dirty="0">
                <a:solidFill>
                  <a:srgbClr val="FF0000"/>
                </a:solidFill>
                <a:latin typeface="AhnbergHand" pitchFamily="2" charset="0"/>
              </a:rPr>
              <a:t>EDNS(0) UDP Buffer Size &gt; MTU</a:t>
            </a:r>
          </a:p>
        </p:txBody>
      </p:sp>
      <p:sp>
        <p:nvSpPr>
          <p:cNvPr id="9" name="TextBox 8">
            <a:extLst>
              <a:ext uri="{FF2B5EF4-FFF2-40B4-BE49-F238E27FC236}">
                <a16:creationId xmlns:a16="http://schemas.microsoft.com/office/drawing/2014/main" id="{498B8709-405B-1E45-824B-65A93378F794}"/>
              </a:ext>
            </a:extLst>
          </p:cNvPr>
          <p:cNvSpPr txBox="1"/>
          <p:nvPr/>
        </p:nvSpPr>
        <p:spPr>
          <a:xfrm>
            <a:off x="5778605" y="5446839"/>
            <a:ext cx="3621504" cy="307777"/>
          </a:xfrm>
          <a:prstGeom prst="rect">
            <a:avLst/>
          </a:prstGeom>
          <a:noFill/>
        </p:spPr>
        <p:txBody>
          <a:bodyPr wrap="none" rtlCol="0">
            <a:spAutoFit/>
          </a:bodyPr>
          <a:lstStyle/>
          <a:p>
            <a:r>
              <a:rPr lang="en-AU" sz="1400" dirty="0">
                <a:solidFill>
                  <a:schemeClr val="accent6">
                    <a:lumMod val="50000"/>
                  </a:schemeClr>
                </a:solidFill>
                <a:latin typeface="AhnbergHand" pitchFamily="2" charset="0"/>
              </a:rPr>
              <a:t>EDNS(0) UDP Buffer Size &lt; MTU</a:t>
            </a:r>
          </a:p>
        </p:txBody>
      </p:sp>
      <p:sp>
        <p:nvSpPr>
          <p:cNvPr id="4" name="Slide Number Placeholder 3">
            <a:extLst>
              <a:ext uri="{FF2B5EF4-FFF2-40B4-BE49-F238E27FC236}">
                <a16:creationId xmlns:a16="http://schemas.microsoft.com/office/drawing/2014/main" id="{112534B0-F3C1-DF44-AFE4-B3F67C1833E9}"/>
              </a:ext>
            </a:extLst>
          </p:cNvPr>
          <p:cNvSpPr>
            <a:spLocks noGrp="1"/>
          </p:cNvSpPr>
          <p:nvPr>
            <p:ph type="sldNum" sz="quarter" idx="12"/>
          </p:nvPr>
        </p:nvSpPr>
        <p:spPr/>
        <p:txBody>
          <a:bodyPr/>
          <a:lstStyle/>
          <a:p>
            <a:fld id="{652E326F-2974-0E46-BE41-4A2DFAACED48}" type="slidenum">
              <a:rPr lang="en-AU" smtClean="0"/>
              <a:t>8</a:t>
            </a:fld>
            <a:endParaRPr lang="en-AU"/>
          </a:p>
        </p:txBody>
      </p:sp>
    </p:spTree>
    <p:extLst>
      <p:ext uri="{BB962C8B-B14F-4D97-AF65-F5344CB8AC3E}">
        <p14:creationId xmlns:p14="http://schemas.microsoft.com/office/powerpoint/2010/main" val="292537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F04CB2B1-78C9-8F44-B54A-1C4E699AB68E}"/>
              </a:ext>
            </a:extLst>
          </p:cNvPr>
          <p:cNvPicPr>
            <a:picLocks noGrp="1" noChangeAspect="1"/>
          </p:cNvPicPr>
          <p:nvPr>
            <p:ph idx="1"/>
          </p:nvPr>
        </p:nvPicPr>
        <p:blipFill>
          <a:blip r:embed="rId2"/>
          <a:stretch>
            <a:fillRect/>
          </a:stretch>
        </p:blipFill>
        <p:spPr>
          <a:xfrm>
            <a:off x="563172" y="1811337"/>
            <a:ext cx="6640117" cy="4426745"/>
          </a:xfrm>
        </p:spPr>
      </p:pic>
      <p:sp>
        <p:nvSpPr>
          <p:cNvPr id="2" name="Title 1">
            <a:extLst>
              <a:ext uri="{FF2B5EF4-FFF2-40B4-BE49-F238E27FC236}">
                <a16:creationId xmlns:a16="http://schemas.microsoft.com/office/drawing/2014/main" id="{55F2239E-5BBE-3C4C-A862-3EE9ED99E36D}"/>
              </a:ext>
            </a:extLst>
          </p:cNvPr>
          <p:cNvSpPr>
            <a:spLocks noGrp="1"/>
          </p:cNvSpPr>
          <p:nvPr>
            <p:ph type="title"/>
          </p:nvPr>
        </p:nvSpPr>
        <p:spPr/>
        <p:txBody>
          <a:bodyPr/>
          <a:lstStyle/>
          <a:p>
            <a:r>
              <a:rPr lang="en-AU" dirty="0"/>
              <a:t>UDP Fragmentation Avoidance</a:t>
            </a:r>
          </a:p>
        </p:txBody>
      </p:sp>
      <p:sp>
        <p:nvSpPr>
          <p:cNvPr id="11" name="TextBox 10">
            <a:extLst>
              <a:ext uri="{FF2B5EF4-FFF2-40B4-BE49-F238E27FC236}">
                <a16:creationId xmlns:a16="http://schemas.microsoft.com/office/drawing/2014/main" id="{50DEF518-7FE3-7C4C-9456-974C90955A05}"/>
              </a:ext>
            </a:extLst>
          </p:cNvPr>
          <p:cNvSpPr txBox="1"/>
          <p:nvPr/>
        </p:nvSpPr>
        <p:spPr>
          <a:xfrm>
            <a:off x="2777498" y="2553375"/>
            <a:ext cx="1245854" cy="369332"/>
          </a:xfrm>
          <a:prstGeom prst="rect">
            <a:avLst/>
          </a:prstGeom>
          <a:noFill/>
        </p:spPr>
        <p:txBody>
          <a:bodyPr wrap="none" rtlCol="0">
            <a:spAutoFit/>
          </a:bodyPr>
          <a:lstStyle/>
          <a:p>
            <a:r>
              <a:rPr lang="en-AU" dirty="0">
                <a:latin typeface="AhnbergHand" pitchFamily="2" charset="0"/>
              </a:rPr>
              <a:t>Flag Day</a:t>
            </a:r>
          </a:p>
        </p:txBody>
      </p:sp>
      <p:sp>
        <p:nvSpPr>
          <p:cNvPr id="14" name="TextBox 13">
            <a:extLst>
              <a:ext uri="{FF2B5EF4-FFF2-40B4-BE49-F238E27FC236}">
                <a16:creationId xmlns:a16="http://schemas.microsoft.com/office/drawing/2014/main" id="{055F79C9-3CA7-C34F-8D69-6DC082EC6436}"/>
              </a:ext>
            </a:extLst>
          </p:cNvPr>
          <p:cNvSpPr txBox="1"/>
          <p:nvPr/>
        </p:nvSpPr>
        <p:spPr>
          <a:xfrm>
            <a:off x="7203289" y="3127712"/>
            <a:ext cx="4689769" cy="1754326"/>
          </a:xfrm>
          <a:prstGeom prst="rect">
            <a:avLst/>
          </a:prstGeom>
          <a:noFill/>
        </p:spPr>
        <p:txBody>
          <a:bodyPr wrap="square" rtlCol="0">
            <a:spAutoFit/>
          </a:bodyPr>
          <a:lstStyle/>
          <a:p>
            <a:r>
              <a:rPr lang="en-AU" dirty="0"/>
              <a:t>August 2020 – December 2020</a:t>
            </a:r>
          </a:p>
          <a:p>
            <a:endParaRPr lang="en-AU" dirty="0"/>
          </a:p>
          <a:p>
            <a:pPr marL="285750" indent="-285750">
              <a:buFont typeface="Arial" panose="020B0604020202020204" pitchFamily="34" charset="0"/>
              <a:buChar char="•"/>
            </a:pPr>
            <a:r>
              <a:rPr lang="en-AU" dirty="0"/>
              <a:t>1,232 is now used by 5% of users</a:t>
            </a:r>
          </a:p>
          <a:p>
            <a:pPr marL="285750" indent="-285750">
              <a:buFont typeface="Arial" panose="020B0604020202020204" pitchFamily="34" charset="0"/>
              <a:buChar char="•"/>
            </a:pPr>
            <a:r>
              <a:rPr lang="en-AU" dirty="0"/>
              <a:t>1,400 is now used by 7% of users</a:t>
            </a:r>
          </a:p>
          <a:p>
            <a:pPr marL="285750" indent="-285750">
              <a:buFont typeface="Arial" panose="020B0604020202020204" pitchFamily="34" charset="0"/>
              <a:buChar char="•"/>
            </a:pPr>
            <a:r>
              <a:rPr lang="en-AU" dirty="0"/>
              <a:t>284 different sizes between 512 and 1472 observed in this data set </a:t>
            </a:r>
          </a:p>
        </p:txBody>
      </p:sp>
      <p:sp>
        <p:nvSpPr>
          <p:cNvPr id="8" name="Freeform 7">
            <a:extLst>
              <a:ext uri="{FF2B5EF4-FFF2-40B4-BE49-F238E27FC236}">
                <a16:creationId xmlns:a16="http://schemas.microsoft.com/office/drawing/2014/main" id="{7BFE03A4-AF2B-8F48-9C1D-DE56CFCB1F19}"/>
              </a:ext>
            </a:extLst>
          </p:cNvPr>
          <p:cNvSpPr/>
          <p:nvPr/>
        </p:nvSpPr>
        <p:spPr>
          <a:xfrm>
            <a:off x="3314700" y="2921794"/>
            <a:ext cx="107156" cy="2351258"/>
          </a:xfrm>
          <a:custGeom>
            <a:avLst/>
            <a:gdLst>
              <a:gd name="connsiteX0" fmla="*/ 71438 w 107156"/>
              <a:gd name="connsiteY0" fmla="*/ 0 h 2351258"/>
              <a:gd name="connsiteX1" fmla="*/ 64294 w 107156"/>
              <a:gd name="connsiteY1" fmla="*/ 2207419 h 2351258"/>
              <a:gd name="connsiteX2" fmla="*/ 107156 w 107156"/>
              <a:gd name="connsiteY2" fmla="*/ 2135981 h 2351258"/>
              <a:gd name="connsiteX3" fmla="*/ 64294 w 107156"/>
              <a:gd name="connsiteY3" fmla="*/ 2350294 h 2351258"/>
              <a:gd name="connsiteX4" fmla="*/ 0 w 107156"/>
              <a:gd name="connsiteY4" fmla="*/ 2200275 h 23512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156" h="2351258">
                <a:moveTo>
                  <a:pt x="71438" y="0"/>
                </a:moveTo>
                <a:cubicBezTo>
                  <a:pt x="64889" y="925711"/>
                  <a:pt x="58341" y="1851422"/>
                  <a:pt x="64294" y="2207419"/>
                </a:cubicBezTo>
                <a:cubicBezTo>
                  <a:pt x="70247" y="2563416"/>
                  <a:pt x="107156" y="2112169"/>
                  <a:pt x="107156" y="2135981"/>
                </a:cubicBezTo>
                <a:cubicBezTo>
                  <a:pt x="107156" y="2159793"/>
                  <a:pt x="82153" y="2339578"/>
                  <a:pt x="64294" y="2350294"/>
                </a:cubicBezTo>
                <a:cubicBezTo>
                  <a:pt x="46435" y="2361010"/>
                  <a:pt x="23217" y="2280642"/>
                  <a:pt x="0" y="220027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Slide Number Placeholder 2">
            <a:extLst>
              <a:ext uri="{FF2B5EF4-FFF2-40B4-BE49-F238E27FC236}">
                <a16:creationId xmlns:a16="http://schemas.microsoft.com/office/drawing/2014/main" id="{9F08B5A7-917F-6940-87AF-431288490CF0}"/>
              </a:ext>
            </a:extLst>
          </p:cNvPr>
          <p:cNvSpPr>
            <a:spLocks noGrp="1"/>
          </p:cNvSpPr>
          <p:nvPr>
            <p:ph type="sldNum" sz="quarter" idx="12"/>
          </p:nvPr>
        </p:nvSpPr>
        <p:spPr/>
        <p:txBody>
          <a:bodyPr/>
          <a:lstStyle/>
          <a:p>
            <a:fld id="{652E326F-2974-0E46-BE41-4A2DFAACED48}" type="slidenum">
              <a:rPr lang="en-AU" smtClean="0"/>
              <a:t>9</a:t>
            </a:fld>
            <a:endParaRPr lang="en-AU"/>
          </a:p>
        </p:txBody>
      </p:sp>
    </p:spTree>
    <p:extLst>
      <p:ext uri="{BB962C8B-B14F-4D97-AF65-F5344CB8AC3E}">
        <p14:creationId xmlns:p14="http://schemas.microsoft.com/office/powerpoint/2010/main" val="584098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2117</TotalTime>
  <Words>2197</Words>
  <Application>Microsoft Macintosh PowerPoint</Application>
  <PresentationFormat>Widescreen</PresentationFormat>
  <Paragraphs>545</Paragraphs>
  <Slides>29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AhnbergHand</vt:lpstr>
      <vt:lpstr>Arial</vt:lpstr>
      <vt:lpstr>Calibri</vt:lpstr>
      <vt:lpstr>Calibri Light</vt:lpstr>
      <vt:lpstr>Garamond</vt:lpstr>
      <vt:lpstr>Powderfinger Type</vt:lpstr>
      <vt:lpstr>Office Theme</vt:lpstr>
      <vt:lpstr>Measuring DNS Flag Day 2020</vt:lpstr>
      <vt:lpstr>DNS Flag Day 2020</vt:lpstr>
      <vt:lpstr>DNS Flag Day 2020</vt:lpstr>
      <vt:lpstr>DNS Flag Day 2020</vt:lpstr>
      <vt:lpstr>What Happened?</vt:lpstr>
      <vt:lpstr>Looking at EDNS(0) Buffer Sizes</vt:lpstr>
      <vt:lpstr>Flag Day 2020</vt:lpstr>
      <vt:lpstr>UDP Fragmentation</vt:lpstr>
      <vt:lpstr>UDP Fragmentation Avoidance</vt:lpstr>
      <vt:lpstr>Pick a Size</vt:lpstr>
      <vt:lpstr>IP and Packet Sizes</vt:lpstr>
      <vt:lpstr>Some Questions</vt:lpstr>
      <vt:lpstr>Mesurement Challenges</vt:lpstr>
      <vt:lpstr>Limitations</vt:lpstr>
      <vt:lpstr>Limitations</vt:lpstr>
      <vt:lpstr>“Base Test” September 2020</vt:lpstr>
      <vt:lpstr>TCP behaviour</vt:lpstr>
      <vt:lpstr>TCP behaviour</vt:lpstr>
      <vt:lpstr>Forcing TCP</vt:lpstr>
      <vt:lpstr>UDP behaviour</vt:lpstr>
      <vt:lpstr>UDP behaviour</vt:lpstr>
      <vt:lpstr>Forcing UDP</vt:lpstr>
      <vt:lpstr>Forcing UDP</vt:lpstr>
      <vt:lpstr>DNS Flag Day 2020</vt:lpstr>
      <vt:lpstr>DNS Transport Considerations</vt:lpstr>
      <vt:lpstr>DNS Transport Priorities</vt:lpstr>
      <vt:lpstr>Buffer Size Considerations</vt:lpstr>
      <vt:lpstr>For Recursive to Authoritative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NRENs in today’s Internet</dc:title>
  <dc:creator>Geoff Huston</dc:creator>
  <cp:lastModifiedBy>Geoff Huston</cp:lastModifiedBy>
  <cp:revision>61</cp:revision>
  <dcterms:created xsi:type="dcterms:W3CDTF">2020-07-20T01:31:22Z</dcterms:created>
  <dcterms:modified xsi:type="dcterms:W3CDTF">2021-02-03T01:11:13Z</dcterms:modified>
</cp:coreProperties>
</file>